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13"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6D6A67"/>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D6A67"/>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a:tcStyle>
        <a:tcBdr/>
        <a:fill>
          <a:solidFill>
            <a:srgbClr val="DBD8CD">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D6A67"/>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D6A67"/>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675"/>
  </p:normalViewPr>
  <p:slideViewPr>
    <p:cSldViewPr snapToGrid="0" snapToObjects="1">
      <p:cViewPr varScale="1">
        <p:scale>
          <a:sx n="76" d="100"/>
          <a:sy n="76" d="100"/>
        </p:scale>
        <p:origin x="2286" y="-6"/>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0787202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a:t>Computer Lecture 1 Ended Monday 22/1/2018</a:t>
            </a:r>
          </a:p>
          <a:p>
            <a:pPr marL="0" marR="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49880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621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2nd</a:t>
            </a:r>
            <a:r>
              <a:rPr lang="en-US" baseline="0" dirty="0"/>
              <a:t> Lecture ended here. Continue from this slide.</a:t>
            </a:r>
            <a:endParaRPr lang="en-US" dirty="0"/>
          </a:p>
        </p:txBody>
      </p:sp>
    </p:spTree>
    <p:extLst>
      <p:ext uri="{BB962C8B-B14F-4D97-AF65-F5344CB8AC3E}">
        <p14:creationId xmlns:p14="http://schemas.microsoft.com/office/powerpoint/2010/main" val="81833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763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a:t>
            </a:r>
            <a:r>
              <a:rPr lang="en-US" baseline="0" dirty="0"/>
              <a:t> Lecture 3 ended here.</a:t>
            </a:r>
            <a:endParaRPr lang="en-US" dirty="0"/>
          </a:p>
        </p:txBody>
      </p:sp>
    </p:spTree>
    <p:extLst>
      <p:ext uri="{BB962C8B-B14F-4D97-AF65-F5344CB8AC3E}">
        <p14:creationId xmlns:p14="http://schemas.microsoft.com/office/powerpoint/2010/main" val="120014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p:nvPr/>
        </p:nvSpPr>
        <p:spPr>
          <a:xfrm>
            <a:off x="406400" y="86233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406400" y="86741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Shape 15"/>
          <p:cNvSpPr>
            <a:spLocks noGrp="1"/>
          </p:cNvSpPr>
          <p:nvPr>
            <p:ph type="body" sz="quarter" idx="13"/>
          </p:nvPr>
        </p:nvSpPr>
        <p:spPr>
          <a:xfrm>
            <a:off x="369422" y="8807450"/>
            <a:ext cx="12255501" cy="406400"/>
          </a:xfrm>
          <a:prstGeom prst="rect">
            <a:avLst/>
          </a:prstGeom>
        </p:spPr>
        <p:txBody>
          <a:bodyPr>
            <a:spAutoFit/>
          </a:bodyPr>
          <a:lstStyle>
            <a:lvl1pPr marL="0" indent="0">
              <a:spcBef>
                <a:spcPts val="0"/>
              </a:spcBef>
              <a:buClrTx/>
              <a:buSzTx/>
              <a:buFontTx/>
              <a:buNone/>
              <a:defRPr sz="1800" i="1">
                <a:solidFill>
                  <a:srgbClr val="5C86B9"/>
                </a:solidFill>
              </a:defRPr>
            </a:lvl1pPr>
          </a:lstStyle>
          <a:p>
            <a:r>
              <a:t>Date</a:t>
            </a:r>
          </a:p>
        </p:txBody>
      </p:sp>
      <p:sp>
        <p:nvSpPr>
          <p:cNvPr id="16" name="Shape 16"/>
          <p:cNvSpPr>
            <a:spLocks noGrp="1"/>
          </p:cNvSpPr>
          <p:nvPr>
            <p:ph type="title"/>
          </p:nvPr>
        </p:nvSpPr>
        <p:spPr>
          <a:xfrm>
            <a:off x="355600" y="5905500"/>
            <a:ext cx="12293600" cy="2108200"/>
          </a:xfrm>
          <a:prstGeom prst="rect">
            <a:avLst/>
          </a:prstGeom>
        </p:spPr>
        <p:txBody>
          <a:bodyPr anchor="b"/>
          <a:lstStyle/>
          <a:p>
            <a:r>
              <a:t>Title Text</a:t>
            </a:r>
          </a:p>
        </p:txBody>
      </p:sp>
      <p:sp>
        <p:nvSpPr>
          <p:cNvPr id="17" name="Shape 17"/>
          <p:cNvSpPr>
            <a:spLocks noGrp="1"/>
          </p:cNvSpPr>
          <p:nvPr>
            <p:ph type="body" sz="quarter" idx="1"/>
          </p:nvPr>
        </p:nvSpPr>
        <p:spPr>
          <a:xfrm>
            <a:off x="355600" y="8001000"/>
            <a:ext cx="12293600" cy="508000"/>
          </a:xfrm>
          <a:prstGeom prst="rect">
            <a:avLst/>
          </a:prstGeom>
        </p:spPr>
        <p:txBody>
          <a:bodyPr anchor="t"/>
          <a:lstStyle>
            <a:lvl1pPr marL="0" indent="0">
              <a:spcBef>
                <a:spcPts val="1000"/>
              </a:spcBef>
              <a:buClrTx/>
              <a:buSzTx/>
              <a:buFontTx/>
              <a:buNone/>
              <a:defRPr sz="2400">
                <a:solidFill>
                  <a:srgbClr val="5C86B9"/>
                </a:solidFill>
              </a:defRPr>
            </a:lvl1pPr>
            <a:lvl2pPr marL="0" indent="228600">
              <a:spcBef>
                <a:spcPts val="1000"/>
              </a:spcBef>
              <a:buClrTx/>
              <a:buSzTx/>
              <a:buFontTx/>
              <a:buNone/>
              <a:defRPr sz="2400">
                <a:solidFill>
                  <a:srgbClr val="5C86B9"/>
                </a:solidFill>
              </a:defRPr>
            </a:lvl2pPr>
            <a:lvl3pPr marL="0" indent="457200">
              <a:spcBef>
                <a:spcPts val="1000"/>
              </a:spcBef>
              <a:buClrTx/>
              <a:buSzTx/>
              <a:buFontTx/>
              <a:buNone/>
              <a:defRPr sz="2400">
                <a:solidFill>
                  <a:srgbClr val="5C86B9"/>
                </a:solidFill>
              </a:defRPr>
            </a:lvl3pPr>
            <a:lvl4pPr marL="0" indent="685800">
              <a:spcBef>
                <a:spcPts val="1000"/>
              </a:spcBef>
              <a:buClrTx/>
              <a:buSzTx/>
              <a:buFontTx/>
              <a:buNone/>
              <a:defRPr sz="2400">
                <a:solidFill>
                  <a:srgbClr val="5C86B9"/>
                </a:solidFill>
              </a:defRPr>
            </a:lvl4pPr>
            <a:lvl5pPr marL="0" indent="914400">
              <a:spcBef>
                <a:spcPts val="1000"/>
              </a:spcBef>
              <a:buClrTx/>
              <a:buSzTx/>
              <a:buFontTx/>
              <a:buNone/>
              <a:defRPr sz="24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0" name="Shape 120"/>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1" name="Shape 121"/>
          <p:cNvSpPr>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8" name="Shape 128"/>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8" name="Shape 38"/>
          <p:cNvSpPr/>
          <p:nvPr/>
        </p:nvSpPr>
        <p:spPr>
          <a:xfrm>
            <a:off x="406400" y="48641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9" name="Shape 39"/>
          <p:cNvSpPr/>
          <p:nvPr/>
        </p:nvSpPr>
        <p:spPr>
          <a:xfrm>
            <a:off x="406400" y="49149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0" name="Shape 40"/>
          <p:cNvSpPr>
            <a:spLocks noGrp="1"/>
          </p:cNvSpPr>
          <p:nvPr>
            <p:ph type="title"/>
          </p:nvPr>
        </p:nvSpPr>
        <p:spPr>
          <a:xfrm>
            <a:off x="355600" y="2628900"/>
            <a:ext cx="12293600" cy="2108200"/>
          </a:xfrm>
          <a:prstGeom prst="rect">
            <a:avLst/>
          </a:prstGeom>
        </p:spPr>
        <p:txBody>
          <a:bodyPr anchor="b"/>
          <a:lstStyle/>
          <a:p>
            <a:r>
              <a:t>Title Text</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Shape 48"/>
          <p:cNvSpPr/>
          <p:nvPr/>
        </p:nvSpPr>
        <p:spPr>
          <a:xfrm>
            <a:off x="406400" y="52705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9" name="Shape 49"/>
          <p:cNvSpPr/>
          <p:nvPr/>
        </p:nvSpPr>
        <p:spPr>
          <a:xfrm>
            <a:off x="406400" y="53213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Shape 50"/>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51" name="Shape 51"/>
          <p:cNvSpPr>
            <a:spLocks noGrp="1"/>
          </p:cNvSpPr>
          <p:nvPr>
            <p:ph type="title"/>
          </p:nvPr>
        </p:nvSpPr>
        <p:spPr>
          <a:xfrm>
            <a:off x="355600" y="1930400"/>
            <a:ext cx="5816600" cy="3238500"/>
          </a:xfrm>
          <a:prstGeom prst="rect">
            <a:avLst/>
          </a:prstGeom>
        </p:spPr>
        <p:txBody>
          <a:bodyPr anchor="b"/>
          <a:lstStyle/>
          <a:p>
            <a:r>
              <a:t>Title Text</a:t>
            </a:r>
          </a:p>
        </p:txBody>
      </p:sp>
      <p:sp>
        <p:nvSpPr>
          <p:cNvPr id="52" name="Shape 52"/>
          <p:cNvSpPr>
            <a:spLocks noGrp="1"/>
          </p:cNvSpPr>
          <p:nvPr>
            <p:ph type="body" sz="quarter" idx="1"/>
          </p:nvPr>
        </p:nvSpPr>
        <p:spPr>
          <a:xfrm>
            <a:off x="355600" y="5410200"/>
            <a:ext cx="5816600" cy="3365500"/>
          </a:xfrm>
          <a:prstGeom prst="rect">
            <a:avLst/>
          </a:prstGeom>
        </p:spPr>
        <p:txBody>
          <a:bodyPr anchor="t"/>
          <a:lstStyle>
            <a:lvl1pPr marL="0" indent="0">
              <a:spcBef>
                <a:spcPts val="1000"/>
              </a:spcBef>
              <a:buClrTx/>
              <a:buSzTx/>
              <a:buFontTx/>
              <a:buNone/>
              <a:defRPr sz="2400">
                <a:solidFill>
                  <a:srgbClr val="5C86B9"/>
                </a:solidFill>
              </a:defRPr>
            </a:lvl1pPr>
            <a:lvl2pPr marL="0" indent="228600">
              <a:spcBef>
                <a:spcPts val="1000"/>
              </a:spcBef>
              <a:buClrTx/>
              <a:buSzTx/>
              <a:buFontTx/>
              <a:buNone/>
              <a:defRPr sz="2400">
                <a:solidFill>
                  <a:srgbClr val="5C86B9"/>
                </a:solidFill>
              </a:defRPr>
            </a:lvl2pPr>
            <a:lvl3pPr marL="0" indent="457200">
              <a:spcBef>
                <a:spcPts val="1000"/>
              </a:spcBef>
              <a:buClrTx/>
              <a:buSzTx/>
              <a:buFontTx/>
              <a:buNone/>
              <a:defRPr sz="2400">
                <a:solidFill>
                  <a:srgbClr val="5C86B9"/>
                </a:solidFill>
              </a:defRPr>
            </a:lvl3pPr>
            <a:lvl4pPr marL="0" indent="685800">
              <a:spcBef>
                <a:spcPts val="1000"/>
              </a:spcBef>
              <a:buClrTx/>
              <a:buSzTx/>
              <a:buFontTx/>
              <a:buNone/>
              <a:defRPr sz="2400">
                <a:solidFill>
                  <a:srgbClr val="5C86B9"/>
                </a:solidFill>
              </a:defRPr>
            </a:lvl4pPr>
            <a:lvl5pPr marL="0" indent="914400">
              <a:spcBef>
                <a:spcPts val="1000"/>
              </a:spcBef>
              <a:buClrTx/>
              <a:buSzTx/>
              <a:buFontTx/>
              <a:buNone/>
              <a:defRPr sz="24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FFFFFF"/>
        </a:solidFill>
        <a:effectLst/>
      </p:bgPr>
    </p:bg>
    <p:spTree>
      <p:nvGrpSpPr>
        <p:cNvPr id="1" name=""/>
        <p:cNvGrpSpPr/>
        <p:nvPr/>
      </p:nvGrpSpPr>
      <p:grpSpPr>
        <a:xfrm>
          <a:off x="0" y="0"/>
          <a:ext cx="0" cy="0"/>
          <a:chOff x="0" y="0"/>
          <a:chExt cx="0" cy="0"/>
        </a:xfrm>
      </p:grpSpPr>
      <p:sp>
        <p:nvSpPr>
          <p:cNvPr id="68" name="Shape 68"/>
          <p:cNvSpPr/>
          <p:nvPr/>
        </p:nvSpPr>
        <p:spPr>
          <a:xfrm>
            <a:off x="406399" y="1537793"/>
            <a:ext cx="12192002" cy="128"/>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69" name="Shape 69"/>
          <p:cNvSpPr/>
          <p:nvPr/>
        </p:nvSpPr>
        <p:spPr>
          <a:xfrm>
            <a:off x="406399" y="1588593"/>
            <a:ext cx="12192002" cy="128"/>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0" name="Shape 70"/>
          <p:cNvSpPr>
            <a:spLocks noGrp="1"/>
          </p:cNvSpPr>
          <p:nvPr>
            <p:ph type="title"/>
          </p:nvPr>
        </p:nvSpPr>
        <p:spPr>
          <a:xfrm>
            <a:off x="1616339" y="240836"/>
            <a:ext cx="11028628" cy="1251646"/>
          </a:xfrm>
          <a:prstGeom prst="rect">
            <a:avLst/>
          </a:prstGeom>
        </p:spPr>
        <p:txBody>
          <a:bodyPr/>
          <a:lstStyle/>
          <a:p>
            <a:r>
              <a:t>Title Text</a:t>
            </a:r>
          </a:p>
        </p:txBody>
      </p:sp>
      <p:sp>
        <p:nvSpPr>
          <p:cNvPr id="71" name="Shape 71"/>
          <p:cNvSpPr>
            <a:spLocks noGrp="1"/>
          </p:cNvSpPr>
          <p:nvPr>
            <p:ph type="body" idx="1"/>
          </p:nvPr>
        </p:nvSpPr>
        <p:spPr>
          <a:prstGeom prst="rect">
            <a:avLst/>
          </a:prstGeom>
        </p:spPr>
        <p:txBody>
          <a:bodyPr/>
          <a:lstStyle>
            <a:lvl1pPr>
              <a:spcBef>
                <a:spcPts val="4200"/>
              </a:spcBef>
            </a:lvl1pPr>
            <a:lvl2pPr>
              <a:spcBef>
                <a:spcPts val="4200"/>
              </a:spcBef>
              <a:buChar char="•"/>
            </a:lvl2pPr>
            <a:lvl3pPr>
              <a:spcBef>
                <a:spcPts val="4200"/>
              </a:spcBef>
              <a:buChar char="✦"/>
            </a:lvl3pPr>
            <a:lvl4pPr>
              <a:spcBef>
                <a:spcPts val="4200"/>
              </a:spcBef>
              <a:buChar char="✴"/>
            </a:lvl4pPr>
            <a:lvl5pPr>
              <a:spcBef>
                <a:spcPts val="4200"/>
              </a:spcBef>
            </a:lvl5pPr>
          </a:lstStyle>
          <a:p>
            <a:r>
              <a:t>Body Level One</a:t>
            </a:r>
          </a:p>
          <a:p>
            <a:pPr lvl="1"/>
            <a:r>
              <a:t>Body Level Two</a:t>
            </a:r>
          </a:p>
          <a:p>
            <a:pPr lvl="2"/>
            <a:r>
              <a:t>Body Level Three</a:t>
            </a:r>
          </a:p>
          <a:p>
            <a:pPr lvl="3"/>
            <a:r>
              <a:t>Body Level Four</a:t>
            </a:r>
          </a:p>
          <a:p>
            <a:pPr lvl="4"/>
            <a:r>
              <a:t>Body Level Five</a:t>
            </a:r>
          </a:p>
        </p:txBody>
      </p:sp>
      <p:pic>
        <p:nvPicPr>
          <p:cNvPr id="72" name="pasted-image.pdf"/>
          <p:cNvPicPr>
            <a:picLocks noChangeAspect="1"/>
          </p:cNvPicPr>
          <p:nvPr/>
        </p:nvPicPr>
        <p:blipFill>
          <a:blip r:embed="rId2">
            <a:extLst/>
          </a:blip>
          <a:stretch>
            <a:fillRect/>
          </a:stretch>
        </p:blipFill>
        <p:spPr>
          <a:xfrm>
            <a:off x="86783" y="120881"/>
            <a:ext cx="1485901" cy="1371601"/>
          </a:xfrm>
          <a:prstGeom prst="rect">
            <a:avLst/>
          </a:prstGeom>
          <a:ln w="25400">
            <a:miter lim="400000"/>
          </a:ln>
          <a:effectLst>
            <a:outerShdw blurRad="254000" dist="127000" dir="5400000" rotWithShape="0">
              <a:srgbClr val="000000">
                <a:alpha val="70000"/>
              </a:srgbClr>
            </a:outerShdw>
          </a:effectLst>
        </p:spPr>
      </p:pic>
      <p:pic>
        <p:nvPicPr>
          <p:cNvPr id="73" name="pasted-image.pdf"/>
          <p:cNvPicPr>
            <a:picLocks noChangeAspect="1"/>
          </p:cNvPicPr>
          <p:nvPr/>
        </p:nvPicPr>
        <p:blipFill>
          <a:blip r:embed="rId3">
            <a:extLst/>
          </a:blip>
          <a:stretch>
            <a:fillRect/>
          </a:stretch>
        </p:blipFill>
        <p:spPr>
          <a:xfrm>
            <a:off x="11404600" y="8642350"/>
            <a:ext cx="1574800" cy="1104900"/>
          </a:xfrm>
          <a:prstGeom prst="rect">
            <a:avLst/>
          </a:prstGeom>
          <a:ln w="25400">
            <a:miter lim="400000"/>
          </a:ln>
          <a:effectLst>
            <a:outerShdw blurRad="254000" dist="127000" dir="5400000" rotWithShape="0">
              <a:srgbClr val="000000">
                <a:alpha val="70000"/>
              </a:srgbClr>
            </a:outerShdw>
          </a:effectLst>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1" name="Shape 81"/>
          <p:cNvSpPr/>
          <p:nvPr/>
        </p:nvSpPr>
        <p:spPr>
          <a:xfrm>
            <a:off x="406400" y="25654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Shape 82"/>
          <p:cNvSpPr/>
          <p:nvPr/>
        </p:nvSpPr>
        <p:spPr>
          <a:xfrm>
            <a:off x="406400" y="26162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Shape 83"/>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84" name="Shape 84"/>
          <p:cNvSpPr>
            <a:spLocks noGrp="1"/>
          </p:cNvSpPr>
          <p:nvPr>
            <p:ph type="title"/>
          </p:nvPr>
        </p:nvSpPr>
        <p:spPr>
          <a:xfrm>
            <a:off x="355600" y="444500"/>
            <a:ext cx="5816600" cy="2044700"/>
          </a:xfrm>
          <a:prstGeom prst="rect">
            <a:avLst/>
          </a:prstGeom>
        </p:spPr>
        <p:txBody>
          <a:bodyPr/>
          <a:lstStyle/>
          <a:p>
            <a:r>
              <a:t>Title Text</a:t>
            </a:r>
          </a:p>
        </p:txBody>
      </p:sp>
      <p:sp>
        <p:nvSpPr>
          <p:cNvPr id="85" name="Shape 85"/>
          <p:cNvSpPr>
            <a:spLocks noGrp="1"/>
          </p:cNvSpPr>
          <p:nvPr>
            <p:ph type="body" sz="half" idx="1"/>
          </p:nvPr>
        </p:nvSpPr>
        <p:spPr>
          <a:xfrm>
            <a:off x="355600" y="2984500"/>
            <a:ext cx="5816600" cy="6324600"/>
          </a:xfrm>
          <a:prstGeom prst="rect">
            <a:avLst/>
          </a:prstGeom>
        </p:spPr>
        <p:txBody>
          <a:bodyPr/>
          <a:lstStyle>
            <a:lvl1pPr marL="381000" indent="-381000">
              <a:defRPr sz="3000"/>
            </a:lvl1pPr>
            <a:lvl2pPr marL="762000" indent="-381000">
              <a:defRPr sz="3000"/>
            </a:lvl2pPr>
            <a:lvl3pPr marL="1143000" indent="-381000">
              <a:defRPr sz="3000"/>
            </a:lvl3pPr>
            <a:lvl4pPr marL="1524000" indent="-381000">
              <a:defRPr sz="3000"/>
            </a:lvl4pPr>
            <a:lvl5pPr marL="1905000" indent="-381000">
              <a:defRPr sz="3000"/>
            </a:lvl5p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3" name="Shape 93"/>
          <p:cNvSpPr>
            <a:spLocks noGrp="1"/>
          </p:cNvSpPr>
          <p:nvPr>
            <p:ph type="body" idx="1"/>
          </p:nvPr>
        </p:nvSpPr>
        <p:spPr>
          <a:xfrm>
            <a:off x="355600" y="444500"/>
            <a:ext cx="12293600" cy="8864600"/>
          </a:xfrm>
          <a:prstGeom prst="rect">
            <a:avLst/>
          </a:prstGeom>
        </p:spPr>
        <p:txBody>
          <a:bodyPr/>
          <a:lstStyle>
            <a:lvl1pPr>
              <a:spcBef>
                <a:spcPts val="4200"/>
              </a:spcBef>
            </a:lvl1pPr>
            <a:lvl2pPr>
              <a:spcBef>
                <a:spcPts val="4200"/>
              </a:spcBef>
            </a:lvl2pPr>
            <a:lvl3pPr>
              <a:spcBef>
                <a:spcPts val="4200"/>
              </a:spcBef>
            </a:lvl3pPr>
            <a:lvl4pPr>
              <a:spcBef>
                <a:spcPts val="4200"/>
              </a:spcBef>
            </a:lvl4pPr>
            <a:lvl5pPr>
              <a:spcBef>
                <a:spcPts val="4200"/>
              </a:spcBef>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01" name="Shape 101"/>
          <p:cNvSpPr>
            <a:spLocks noGrp="1"/>
          </p:cNvSpPr>
          <p:nvPr>
            <p:ph type="pic" sz="half" idx="13"/>
          </p:nvPr>
        </p:nvSpPr>
        <p:spPr>
          <a:xfrm>
            <a:off x="6502400" y="4813300"/>
            <a:ext cx="6121400" cy="4356100"/>
          </a:xfrm>
          <a:prstGeom prst="rect">
            <a:avLst/>
          </a:prstGeom>
        </p:spPr>
        <p:txBody>
          <a:bodyPr lIns="91439" tIns="45719" rIns="91439" bIns="45719" anchor="t">
            <a:noAutofit/>
          </a:bodyPr>
          <a:lstStyle/>
          <a:p>
            <a:endParaRPr/>
          </a:p>
        </p:txBody>
      </p:sp>
      <p:sp>
        <p:nvSpPr>
          <p:cNvPr id="102" name="Shape 102"/>
          <p:cNvSpPr>
            <a:spLocks noGrp="1"/>
          </p:cNvSpPr>
          <p:nvPr>
            <p:ph type="pic" sz="half" idx="14"/>
          </p:nvPr>
        </p:nvSpPr>
        <p:spPr>
          <a:xfrm>
            <a:off x="6502400" y="444500"/>
            <a:ext cx="6121400" cy="4368800"/>
          </a:xfrm>
          <a:prstGeom prst="rect">
            <a:avLst/>
          </a:prstGeom>
        </p:spPr>
        <p:txBody>
          <a:bodyPr lIns="91439" tIns="45719" rIns="91439" bIns="45719" anchor="t">
            <a:noAutofit/>
          </a:bodyPr>
          <a:lstStyle/>
          <a:p>
            <a:endParaRPr/>
          </a:p>
        </p:txBody>
      </p:sp>
      <p:sp>
        <p:nvSpPr>
          <p:cNvPr id="103" name="Shape 103"/>
          <p:cNvSpPr>
            <a:spLocks noGrp="1"/>
          </p:cNvSpPr>
          <p:nvPr>
            <p:ph type="pic" idx="15"/>
          </p:nvPr>
        </p:nvSpPr>
        <p:spPr>
          <a:xfrm>
            <a:off x="368300" y="444500"/>
            <a:ext cx="6121400" cy="87249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1" name="Shape 111"/>
          <p:cNvSpPr>
            <a:spLocks noGrp="1"/>
          </p:cNvSpPr>
          <p:nvPr>
            <p:ph type="body" sz="quarter" idx="13"/>
          </p:nvPr>
        </p:nvSpPr>
        <p:spPr>
          <a:xfrm>
            <a:off x="1270000" y="4305300"/>
            <a:ext cx="10464800" cy="609600"/>
          </a:xfrm>
          <a:prstGeom prst="rect">
            <a:avLst/>
          </a:prstGeom>
        </p:spPr>
        <p:txBody>
          <a:bodyPr>
            <a:spAutoFit/>
          </a:bodyPr>
          <a:lstStyle>
            <a:lvl1pPr marL="0" indent="0" algn="ctr">
              <a:buClrTx/>
              <a:buSzTx/>
              <a:buFontTx/>
              <a:buNone/>
              <a:defRPr sz="3000"/>
            </a:lvl1pPr>
          </a:lstStyle>
          <a:p>
            <a:r>
              <a:t>“Type a quote here.” </a:t>
            </a:r>
          </a:p>
        </p:txBody>
      </p:sp>
      <p:sp>
        <p:nvSpPr>
          <p:cNvPr id="112" name="Shape 112"/>
          <p:cNvSpPr>
            <a:spLocks noGrp="1"/>
          </p:cNvSpPr>
          <p:nvPr>
            <p:ph type="body" sz="quarter" idx="14"/>
          </p:nvPr>
        </p:nvSpPr>
        <p:spPr>
          <a:xfrm>
            <a:off x="1270000" y="6362700"/>
            <a:ext cx="10464800" cy="609600"/>
          </a:xfrm>
          <a:prstGeom prst="rect">
            <a:avLst/>
          </a:prstGeom>
        </p:spPr>
        <p:txBody>
          <a:bodyPr anchor="t">
            <a:spAutoFit/>
          </a:bodyPr>
          <a:lstStyle>
            <a:lvl1pPr marL="0" indent="0" algn="ctr">
              <a:spcBef>
                <a:spcPts val="1200"/>
              </a:spcBef>
              <a:buClrTx/>
              <a:buSzTx/>
              <a:buFontTx/>
              <a:buNone/>
              <a:defRPr sz="3000" i="1">
                <a:solidFill>
                  <a:srgbClr val="5C86B9"/>
                </a:solidFill>
              </a:defRPr>
            </a:lvl1pPr>
          </a:lstStyle>
          <a:p>
            <a:r>
              <a:t>–Johnny Appleseed</a:t>
            </a:r>
          </a:p>
        </p:txBody>
      </p:sp>
      <p:sp>
        <p:nvSpPr>
          <p:cNvPr id="113" name="Shape 113"/>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406400" y="25654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406400" y="26162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355600" y="444500"/>
            <a:ext cx="12293600" cy="2044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355600" y="2984500"/>
            <a:ext cx="12293600" cy="6324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331700" y="9220200"/>
            <a:ext cx="317500" cy="355600"/>
          </a:xfrm>
          <a:prstGeom prst="rect">
            <a:avLst/>
          </a:prstGeom>
          <a:ln w="12700">
            <a:miter lim="400000"/>
          </a:ln>
        </p:spPr>
        <p:txBody>
          <a:bodyPr wrap="none" lIns="50800" tIns="50800" rIns="50800" bIns="50800">
            <a:spAutoFit/>
          </a:bodyPr>
          <a:lstStyle>
            <a:lvl1pPr>
              <a:defRPr sz="1600">
                <a:solidFill>
                  <a:schemeClr val="accent1">
                    <a:hueOff val="54750"/>
                    <a:satOff val="-1697"/>
                    <a:lumOff val="-18038"/>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1pPr>
      <a:lvl2pPr marL="0" marR="0" indent="2286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2pPr>
      <a:lvl3pPr marL="0" marR="0" indent="4572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3pPr>
      <a:lvl4pPr marL="0" marR="0" indent="6858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4pPr>
      <a:lvl5pPr marL="0" marR="0" indent="9144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5pPr>
      <a:lvl6pPr marL="0" marR="0" indent="11430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6pPr>
      <a:lvl7pPr marL="0" marR="0" indent="13716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7pPr>
      <a:lvl8pPr marL="0" marR="0" indent="16002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8pPr>
      <a:lvl9pPr marL="0" marR="0" indent="182880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9pPr>
    </p:titleStyle>
    <p:bodyStyle>
      <a:lvl1pPr marL="508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1pPr>
      <a:lvl2pPr marL="1016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2pPr>
      <a:lvl3pPr marL="1524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3pPr>
      <a:lvl4pPr marL="2032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4pPr>
      <a:lvl5pPr marL="2540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5pPr>
      <a:lvl6pPr marL="3048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6pPr>
      <a:lvl7pPr marL="3556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7pPr>
      <a:lvl8pPr marL="4064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8pPr>
      <a:lvl9pPr marL="4572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 name="Shape 137"/>
          <p:cNvSpPr>
            <a:spLocks noGrp="1"/>
          </p:cNvSpPr>
          <p:nvPr>
            <p:ph type="body" idx="13"/>
          </p:nvPr>
        </p:nvSpPr>
        <p:spPr>
          <a:prstGeom prst="rect">
            <a:avLst/>
          </a:prstGeom>
        </p:spPr>
        <p:txBody>
          <a:bodyPr/>
          <a:lstStyle/>
          <a:p>
            <a:r>
              <a:t>Semester 2,  2016/2017</a:t>
            </a:r>
          </a:p>
        </p:txBody>
      </p:sp>
      <p:sp>
        <p:nvSpPr>
          <p:cNvPr id="138" name="Shape 138"/>
          <p:cNvSpPr>
            <a:spLocks noGrp="1"/>
          </p:cNvSpPr>
          <p:nvPr>
            <p:ph type="ctrTitle"/>
          </p:nvPr>
        </p:nvSpPr>
        <p:spPr>
          <a:prstGeom prst="rect">
            <a:avLst/>
          </a:prstGeom>
          <a:ln w="9525">
            <a:round/>
          </a:ln>
        </p:spPr>
        <p:txBody>
          <a:bodyPr/>
          <a:lstStyle/>
          <a:p>
            <a:pPr>
              <a:defRPr sz="5000" spc="0">
                <a:solidFill>
                  <a:srgbClr val="202020"/>
                </a:solidFill>
                <a:latin typeface="Palatino"/>
                <a:ea typeface="Palatino"/>
                <a:cs typeface="Palatino"/>
                <a:sym typeface="Palatino"/>
              </a:defRPr>
            </a:pPr>
            <a:r>
              <a:t>Taught By: </a:t>
            </a:r>
          </a:p>
          <a:p>
            <a:pPr lvl="8">
              <a:defRPr sz="5000" spc="0">
                <a:solidFill>
                  <a:srgbClr val="202020"/>
                </a:solidFill>
                <a:latin typeface="Palatino"/>
                <a:ea typeface="Palatino"/>
                <a:cs typeface="Palatino"/>
                <a:sym typeface="Palatino"/>
              </a:defRPr>
            </a:pPr>
            <a:r>
              <a:t>Daniel Opoku (Ph.D.)</a:t>
            </a:r>
          </a:p>
        </p:txBody>
      </p:sp>
      <p:sp>
        <p:nvSpPr>
          <p:cNvPr id="139" name="Shape 139"/>
          <p:cNvSpPr/>
          <p:nvPr/>
        </p:nvSpPr>
        <p:spPr>
          <a:xfrm>
            <a:off x="1080306" y="-104904"/>
            <a:ext cx="10336188" cy="173380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457200">
              <a:defRPr sz="5300">
                <a:solidFill>
                  <a:srgbClr val="000000"/>
                </a:solidFill>
                <a:latin typeface="Calibri"/>
                <a:ea typeface="Calibri"/>
                <a:cs typeface="Calibri"/>
                <a:sym typeface="Calibri"/>
              </a:defRPr>
            </a:lvl1pPr>
          </a:lstStyle>
          <a:p>
            <a:r>
              <a:rPr dirty="0"/>
              <a:t>EE 288 (ELECTRICAL) </a:t>
            </a:r>
            <a:r>
              <a:t>MEASUREMENT </a:t>
            </a:r>
            <a:endParaRPr lang="en-US"/>
          </a:p>
          <a:p>
            <a:r>
              <a:t>&amp; </a:t>
            </a:r>
            <a:r>
              <a:rPr dirty="0"/>
              <a:t>INSTRUMENTATION </a:t>
            </a:r>
          </a:p>
        </p:txBody>
      </p:sp>
      <p:grpSp>
        <p:nvGrpSpPr>
          <p:cNvPr id="142" name="Group 142"/>
          <p:cNvGrpSpPr/>
          <p:nvPr/>
        </p:nvGrpSpPr>
        <p:grpSpPr>
          <a:xfrm>
            <a:off x="516268" y="2032000"/>
            <a:ext cx="6659696" cy="3048000"/>
            <a:chOff x="0" y="0"/>
            <a:chExt cx="6659695" cy="3047999"/>
          </a:xfrm>
        </p:grpSpPr>
        <p:sp>
          <p:nvSpPr>
            <p:cNvPr id="141" name="Shape 141"/>
            <p:cNvSpPr/>
            <p:nvPr/>
          </p:nvSpPr>
          <p:spPr>
            <a:xfrm>
              <a:off x="25400" y="25400"/>
              <a:ext cx="6608896" cy="2997200"/>
            </a:xfrm>
            <a:prstGeom prst="rect">
              <a:avLst/>
            </a:prstGeom>
            <a:no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2400">
                  <a:solidFill>
                    <a:srgbClr val="202020"/>
                  </a:solidFill>
                </a:defRPr>
              </a:pPr>
              <a:r>
                <a:t>CONTACT</a:t>
              </a:r>
            </a:p>
            <a:p>
              <a:pPr>
                <a:defRPr sz="2400">
                  <a:solidFill>
                    <a:srgbClr val="202020"/>
                  </a:solidFill>
                </a:defRPr>
              </a:pPr>
              <a:r>
                <a:t>c/o:</a:t>
              </a:r>
            </a:p>
            <a:p>
              <a:pPr>
                <a:defRPr sz="2400">
                  <a:solidFill>
                    <a:srgbClr val="202020"/>
                  </a:solidFill>
                </a:defRPr>
              </a:pPr>
              <a:r>
                <a:rPr>
                  <a:solidFill>
                    <a:srgbClr val="0433FF"/>
                  </a:solidFill>
                </a:rPr>
                <a:t>Address:</a:t>
              </a:r>
              <a:r>
                <a:rPr>
                  <a:solidFill>
                    <a:srgbClr val="0085CC"/>
                  </a:solidFill>
                </a:rPr>
                <a:t> </a:t>
              </a:r>
              <a:r>
                <a:t>Department of Electrical Engineering</a:t>
              </a:r>
            </a:p>
            <a:p>
              <a:pPr>
                <a:defRPr sz="2400">
                  <a:solidFill>
                    <a:srgbClr val="202020"/>
                  </a:solidFill>
                </a:defRPr>
              </a:pPr>
              <a:r>
                <a:t>                 KNUST, Kumasi, Ghana</a:t>
              </a:r>
            </a:p>
            <a:p>
              <a:pPr>
                <a:defRPr sz="2400">
                  <a:solidFill>
                    <a:srgbClr val="202020"/>
                  </a:solidFill>
                </a:defRPr>
              </a:pPr>
              <a:r>
                <a:rPr>
                  <a:solidFill>
                    <a:srgbClr val="0433FF"/>
                  </a:solidFill>
                </a:rPr>
                <a:t>E-mail:</a:t>
              </a:r>
              <a:r>
                <a:t>    dopoku.csoe@knust.edu.gh</a:t>
              </a:r>
            </a:p>
            <a:p>
              <a:pPr>
                <a:defRPr sz="2400">
                  <a:solidFill>
                    <a:srgbClr val="202020"/>
                  </a:solidFill>
                </a:defRPr>
              </a:pPr>
              <a:r>
                <a:rPr>
                  <a:solidFill>
                    <a:srgbClr val="0433FF"/>
                  </a:solidFill>
                </a:rPr>
                <a:t>Phone:    </a:t>
              </a:r>
              <a:r>
                <a:t>0553604143 </a:t>
              </a:r>
            </a:p>
            <a:p>
              <a:pPr>
                <a:defRPr sz="2400">
                  <a:solidFill>
                    <a:srgbClr val="202020"/>
                  </a:solidFill>
                </a:defRPr>
              </a:pPr>
              <a:r>
                <a:rPr>
                  <a:solidFill>
                    <a:srgbClr val="0433FF"/>
                  </a:solidFill>
                </a:rPr>
                <a:t>Office:</a:t>
              </a:r>
              <a:r>
                <a:t>     Opposite COE Department (Temp)</a:t>
              </a:r>
            </a:p>
          </p:txBody>
        </p:sp>
        <p:pic>
          <p:nvPicPr>
            <p:cNvPr id="140" name="Picture 139"/>
            <p:cNvPicPr>
              <a:picLocks/>
            </p:cNvPicPr>
            <p:nvPr/>
          </p:nvPicPr>
          <p:blipFill>
            <a:blip r:embed="rId2">
              <a:extLst/>
            </a:blip>
            <a:stretch>
              <a:fillRect/>
            </a:stretch>
          </p:blipFill>
          <p:spPr>
            <a:xfrm>
              <a:off x="0" y="0"/>
              <a:ext cx="6659696" cy="30480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1" animBg="1" advAuto="0"/>
      <p:bldP spid="142"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p>
            <a:r>
              <a:t>Systems of Measurement</a:t>
            </a:r>
          </a:p>
        </p:txBody>
      </p:sp>
      <p:sp>
        <p:nvSpPr>
          <p:cNvPr id="179" name="Shape 179"/>
          <p:cNvSpPr>
            <a:spLocks noGrp="1"/>
          </p:cNvSpPr>
          <p:nvPr>
            <p:ph type="body" sz="half" idx="1"/>
          </p:nvPr>
        </p:nvSpPr>
        <p:spPr>
          <a:xfrm>
            <a:off x="460027" y="6115859"/>
            <a:ext cx="12084746" cy="3246208"/>
          </a:xfrm>
          <a:prstGeom prst="rect">
            <a:avLst/>
          </a:prstGeom>
        </p:spPr>
        <p:txBody>
          <a:bodyPr/>
          <a:lstStyle/>
          <a:p>
            <a:r>
              <a:rPr dirty="0"/>
              <a:t>The </a:t>
            </a:r>
            <a:r>
              <a:rPr b="1" dirty="0"/>
              <a:t>Signal Presentation or Recording Unit</a:t>
            </a:r>
            <a:r>
              <a:rPr dirty="0"/>
              <a:t> is used to display the measurement output.</a:t>
            </a:r>
          </a:p>
        </p:txBody>
      </p:sp>
      <p:grpSp>
        <p:nvGrpSpPr>
          <p:cNvPr id="3" name="Group 2">
            <a:extLst>
              <a:ext uri="{FF2B5EF4-FFF2-40B4-BE49-F238E27FC236}">
                <a16:creationId xmlns:a16="http://schemas.microsoft.com/office/drawing/2014/main" id="{23B6EA55-F8AC-D54F-AA13-972BAB07072D}"/>
              </a:ext>
            </a:extLst>
          </p:cNvPr>
          <p:cNvGrpSpPr/>
          <p:nvPr/>
        </p:nvGrpSpPr>
        <p:grpSpPr>
          <a:xfrm>
            <a:off x="1316789" y="1530076"/>
            <a:ext cx="10080549" cy="4696346"/>
            <a:chOff x="1316789" y="1530076"/>
            <a:chExt cx="10080549" cy="4696346"/>
          </a:xfrm>
        </p:grpSpPr>
        <p:pic>
          <p:nvPicPr>
            <p:cNvPr id="180" name="pasted-image.png"/>
            <p:cNvPicPr>
              <a:picLocks noChangeAspect="1"/>
            </p:cNvPicPr>
            <p:nvPr/>
          </p:nvPicPr>
          <p:blipFill>
            <a:blip r:embed="rId2">
              <a:extLst/>
            </a:blip>
            <a:srcRect r="1013" b="14690"/>
            <a:stretch>
              <a:fillRect/>
            </a:stretch>
          </p:blipFill>
          <p:spPr>
            <a:xfrm>
              <a:off x="1316789" y="1530076"/>
              <a:ext cx="10080549" cy="4696346"/>
            </a:xfrm>
            <a:prstGeom prst="rect">
              <a:avLst/>
            </a:prstGeom>
            <a:ln w="12700">
              <a:miter lim="400000"/>
            </a:ln>
          </p:spPr>
        </p:pic>
        <p:sp>
          <p:nvSpPr>
            <p:cNvPr id="2" name="Rounded Rectangle 1">
              <a:extLst>
                <a:ext uri="{FF2B5EF4-FFF2-40B4-BE49-F238E27FC236}">
                  <a16:creationId xmlns:a16="http://schemas.microsoft.com/office/drawing/2014/main" id="{DB392468-CADD-2340-842D-75F7F44B114D}"/>
                </a:ext>
              </a:extLst>
            </p:cNvPr>
            <p:cNvSpPr/>
            <p:nvPr/>
          </p:nvSpPr>
          <p:spPr>
            <a:xfrm>
              <a:off x="7835463" y="5248172"/>
              <a:ext cx="1418896" cy="930751"/>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tx1"/>
                  </a:solidFill>
                  <a:effectLst/>
                  <a:uFillTx/>
                  <a:latin typeface="Palatino"/>
                  <a:ea typeface="Palatino"/>
                  <a:cs typeface="Palatino"/>
                  <a:sym typeface="Palatino"/>
                </a:rPr>
                <a:t>Signal Receiving Unit</a:t>
              </a:r>
            </a:p>
          </p:txBody>
        </p:sp>
      </p:gr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385572">
              <a:defRPr sz="4224" spc="-84"/>
            </a:lvl1pPr>
          </a:lstStyle>
          <a:p>
            <a:r>
              <a:rPr dirty="0"/>
              <a:t> Choosing Appropriate Measuring Instruments</a:t>
            </a:r>
          </a:p>
        </p:txBody>
      </p:sp>
      <p:sp>
        <p:nvSpPr>
          <p:cNvPr id="183" name="Shape 183"/>
          <p:cNvSpPr>
            <a:spLocks noGrp="1"/>
          </p:cNvSpPr>
          <p:nvPr>
            <p:ph type="body" idx="1"/>
          </p:nvPr>
        </p:nvSpPr>
        <p:spPr>
          <a:xfrm>
            <a:off x="355600" y="1899942"/>
            <a:ext cx="12293600" cy="7571333"/>
          </a:xfrm>
          <a:prstGeom prst="rect">
            <a:avLst/>
          </a:prstGeom>
        </p:spPr>
        <p:txBody>
          <a:bodyPr/>
          <a:lstStyle/>
          <a:p>
            <a:pPr marL="396239" indent="-396239" defTabSz="455675">
              <a:spcBef>
                <a:spcPts val="1500"/>
              </a:spcBef>
              <a:defRPr sz="2964"/>
            </a:pPr>
            <a:r>
              <a:rPr dirty="0"/>
              <a:t>To choose a most suitable instrument for measuring a particular quantity,  start with the characteristics required</a:t>
            </a:r>
          </a:p>
          <a:p>
            <a:pPr marL="792479" lvl="1" indent="-396239" defTabSz="455675">
              <a:spcBef>
                <a:spcPts val="1500"/>
              </a:spcBef>
              <a:defRPr sz="2964"/>
            </a:pPr>
            <a:r>
              <a:rPr dirty="0"/>
              <a:t>Desired Parameters: Measurement accuracy, resolution, sensitivity, and dynamic performance. </a:t>
            </a:r>
          </a:p>
          <a:p>
            <a:pPr marL="792479" lvl="1" indent="-396239" defTabSz="455675">
              <a:spcBef>
                <a:spcPts val="1500"/>
              </a:spcBef>
              <a:defRPr sz="2964"/>
            </a:pPr>
            <a:r>
              <a:rPr dirty="0"/>
              <a:t>Environment Conditions the instrument will  be subjected to.</a:t>
            </a:r>
          </a:p>
          <a:p>
            <a:pPr marL="1188719" lvl="2" indent="-396239" defTabSz="455675">
              <a:spcBef>
                <a:spcPts val="1500"/>
              </a:spcBef>
              <a:defRPr sz="2964"/>
            </a:pPr>
            <a:r>
              <a:rPr dirty="0"/>
              <a:t>May necessitate protection for the instrument.</a:t>
            </a:r>
          </a:p>
          <a:p>
            <a:pPr marL="1188719" lvl="2" indent="-396239" defTabSz="455675">
              <a:spcBef>
                <a:spcPts val="1500"/>
              </a:spcBef>
              <a:defRPr sz="2964"/>
            </a:pPr>
            <a:r>
              <a:rPr dirty="0"/>
              <a:t>Protecting/Shielding may reduce the performance of the instrument.</a:t>
            </a:r>
          </a:p>
          <a:p>
            <a:pPr marL="1188719" lvl="2" indent="-396239" defTabSz="455675">
              <a:spcBef>
                <a:spcPts val="1500"/>
              </a:spcBef>
              <a:defRPr sz="2964"/>
            </a:pPr>
            <a:r>
              <a:rPr dirty="0"/>
              <a:t>Choose measurement system or instrument that is as insensitive as possible to the prevailing  environmental conditions.</a:t>
            </a:r>
          </a:p>
          <a:p>
            <a:pPr marL="1188719" lvl="2" indent="-396239" defTabSz="455675">
              <a:spcBef>
                <a:spcPts val="1500"/>
              </a:spcBef>
              <a:defRPr sz="2964"/>
            </a:pPr>
            <a:r>
              <a:rPr dirty="0"/>
              <a:t>Other considerations: durability, maintainability, and constancy of performance to ensure long time operation without performance degradation</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lvl1pPr defTabSz="385572">
              <a:defRPr sz="4224" spc="-84"/>
            </a:lvl1pPr>
          </a:lstStyle>
          <a:p>
            <a:r>
              <a:rPr dirty="0"/>
              <a:t> Choosing Appropriate Measuring Instruments</a:t>
            </a:r>
          </a:p>
        </p:txBody>
      </p:sp>
      <p:sp>
        <p:nvSpPr>
          <p:cNvPr id="186" name="Shape 186"/>
          <p:cNvSpPr>
            <a:spLocks noGrp="1"/>
          </p:cNvSpPr>
          <p:nvPr>
            <p:ph type="body" idx="1"/>
          </p:nvPr>
        </p:nvSpPr>
        <p:spPr>
          <a:xfrm>
            <a:off x="355600" y="1796494"/>
            <a:ext cx="12293600" cy="7541524"/>
          </a:xfrm>
          <a:prstGeom prst="rect">
            <a:avLst/>
          </a:prstGeom>
        </p:spPr>
        <p:txBody>
          <a:bodyPr/>
          <a:lstStyle/>
          <a:p>
            <a:pPr marL="436880" indent="-436880" defTabSz="502412">
              <a:spcBef>
                <a:spcPts val="1700"/>
              </a:spcBef>
              <a:defRPr sz="3268"/>
            </a:pPr>
            <a:r>
              <a:rPr dirty="0"/>
              <a:t>To choose a most suitable instrument for measuring a particular quantity,  start with the characteristics required</a:t>
            </a:r>
          </a:p>
          <a:p>
            <a:pPr marL="873760" lvl="1" indent="-436880" defTabSz="502412">
              <a:spcBef>
                <a:spcPts val="1700"/>
              </a:spcBef>
              <a:defRPr sz="3268"/>
            </a:pPr>
            <a:r>
              <a:rPr dirty="0"/>
              <a:t>Desired Parameters: Measurement accuracy, resolution, sensitivity, and dynamic performance. </a:t>
            </a:r>
          </a:p>
          <a:p>
            <a:pPr marL="873760" lvl="1" indent="-436880" defTabSz="502412">
              <a:spcBef>
                <a:spcPts val="1700"/>
              </a:spcBef>
              <a:defRPr sz="3268"/>
            </a:pPr>
            <a:r>
              <a:rPr dirty="0"/>
              <a:t>Environment Conditions the instrument will  be subjected to.</a:t>
            </a:r>
          </a:p>
          <a:p>
            <a:pPr marL="1310640" lvl="2" indent="-436880" defTabSz="502412">
              <a:spcBef>
                <a:spcPts val="1700"/>
              </a:spcBef>
              <a:defRPr sz="3268"/>
            </a:pPr>
            <a:r>
              <a:rPr dirty="0"/>
              <a:t>May necessitate protection for the instrument.</a:t>
            </a:r>
          </a:p>
          <a:p>
            <a:pPr marL="1310640" lvl="2" indent="-436880" defTabSz="502412">
              <a:spcBef>
                <a:spcPts val="1700"/>
              </a:spcBef>
              <a:defRPr sz="3268"/>
            </a:pPr>
            <a:r>
              <a:rPr dirty="0"/>
              <a:t>Protecting/Shielding may reduce the performance of the instrument.</a:t>
            </a:r>
          </a:p>
          <a:p>
            <a:pPr marL="1310640" lvl="2" indent="-436880" defTabSz="502412">
              <a:spcBef>
                <a:spcPts val="1700"/>
              </a:spcBef>
              <a:defRPr sz="3268"/>
            </a:pPr>
            <a:r>
              <a:rPr dirty="0"/>
              <a:t>Choose measurement system or instrument that is as insensitive as possible to the prevailing  environmental conditions.</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prstGeom prst="rect">
            <a:avLst/>
          </a:prstGeom>
        </p:spPr>
        <p:txBody>
          <a:bodyPr/>
          <a:lstStyle>
            <a:lvl1pPr defTabSz="385572">
              <a:defRPr sz="4224" spc="-84"/>
            </a:lvl1pPr>
          </a:lstStyle>
          <a:p>
            <a:r>
              <a:t> Choosing Appropriate Measuring Instruments</a:t>
            </a:r>
          </a:p>
        </p:txBody>
      </p:sp>
      <p:sp>
        <p:nvSpPr>
          <p:cNvPr id="189" name="Shape 189"/>
          <p:cNvSpPr>
            <a:spLocks noGrp="1"/>
          </p:cNvSpPr>
          <p:nvPr>
            <p:ph type="body" idx="1"/>
          </p:nvPr>
        </p:nvSpPr>
        <p:spPr>
          <a:xfrm>
            <a:off x="355600" y="1796494"/>
            <a:ext cx="12293600" cy="7541524"/>
          </a:xfrm>
          <a:prstGeom prst="rect">
            <a:avLst/>
          </a:prstGeom>
        </p:spPr>
        <p:txBody>
          <a:bodyPr/>
          <a:lstStyle/>
          <a:p>
            <a:pPr marL="1508760" lvl="2" indent="-502919" defTabSz="578358">
              <a:spcBef>
                <a:spcPts val="1900"/>
              </a:spcBef>
              <a:defRPr sz="3762"/>
            </a:pPr>
            <a:r>
              <a:rPr dirty="0"/>
              <a:t>Other considerations: durability, maintainability, and constancy of performance to ensure long time operation without performance degradation</a:t>
            </a:r>
          </a:p>
          <a:p>
            <a:pPr marL="1508760" lvl="2" indent="-502919" defTabSz="578358">
              <a:spcBef>
                <a:spcPts val="1900"/>
              </a:spcBef>
              <a:defRPr sz="3762"/>
            </a:pPr>
            <a:r>
              <a:rPr dirty="0"/>
              <a:t>Increasing performance usually comes at a production cost. Thus it is appropriate to start with the minimum required performance and then searching catalogue for instruments that match that.</a:t>
            </a:r>
          </a:p>
          <a:p>
            <a:pPr marL="1508760" lvl="2" indent="-502919" defTabSz="578358">
              <a:spcBef>
                <a:spcPts val="1900"/>
              </a:spcBef>
              <a:defRPr sz="3762"/>
            </a:pPr>
            <a:r>
              <a:rPr dirty="0"/>
              <a:t>Do not pay more than necessary by selecting instrument with characteristics superior to the minimum required performance.</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prstGeom prst="rect">
            <a:avLst/>
          </a:prstGeom>
        </p:spPr>
        <p:txBody>
          <a:bodyPr/>
          <a:lstStyle>
            <a:lvl1pPr defTabSz="467359">
              <a:defRPr sz="5120" spc="-102"/>
            </a:lvl1pPr>
          </a:lstStyle>
          <a:p>
            <a:r>
              <a:rPr dirty="0"/>
              <a:t> Applications of Measurement Systems</a:t>
            </a:r>
            <a:endParaRPr sz="960" spc="-19" dirty="0"/>
          </a:p>
        </p:txBody>
      </p:sp>
      <p:sp>
        <p:nvSpPr>
          <p:cNvPr id="192" name="Shape 192"/>
          <p:cNvSpPr>
            <a:spLocks noGrp="1"/>
          </p:cNvSpPr>
          <p:nvPr>
            <p:ph type="body" sz="half" idx="1"/>
          </p:nvPr>
        </p:nvSpPr>
        <p:spPr>
          <a:xfrm>
            <a:off x="355600" y="1684832"/>
            <a:ext cx="11924011" cy="3222534"/>
          </a:xfrm>
          <a:prstGeom prst="rect">
            <a:avLst/>
          </a:prstGeom>
        </p:spPr>
        <p:txBody>
          <a:bodyPr/>
          <a:lstStyle/>
          <a:p>
            <a:pPr marL="406400" indent="-406400" defTabSz="467359">
              <a:spcBef>
                <a:spcPts val="2100"/>
              </a:spcBef>
              <a:defRPr sz="3040"/>
            </a:pPr>
            <a:r>
              <a:rPr b="1" dirty="0"/>
              <a:t>Regulating/Quantification:</a:t>
            </a:r>
            <a:r>
              <a:rPr dirty="0"/>
              <a:t> Measuring quantities for trade, production, etc.</a:t>
            </a:r>
          </a:p>
          <a:p>
            <a:pPr marL="406400" indent="-406400" defTabSz="467359">
              <a:spcBef>
                <a:spcPts val="2100"/>
              </a:spcBef>
              <a:defRPr sz="3040"/>
            </a:pPr>
            <a:r>
              <a:rPr b="1" dirty="0"/>
              <a:t>Monitoring:</a:t>
            </a:r>
            <a:r>
              <a:rPr dirty="0"/>
              <a:t> Measuring to determine when to put on the heat or put of the heater. </a:t>
            </a:r>
          </a:p>
          <a:p>
            <a:pPr marL="406400" indent="-406400" defTabSz="467359">
              <a:spcBef>
                <a:spcPts val="2100"/>
              </a:spcBef>
              <a:defRPr sz="3040"/>
            </a:pPr>
            <a:r>
              <a:rPr b="1" dirty="0"/>
              <a:t>Control:</a:t>
            </a:r>
            <a:r>
              <a:rPr dirty="0"/>
              <a:t> Such as in automatic feedback control systems. </a:t>
            </a:r>
          </a:p>
        </p:txBody>
      </p:sp>
      <p:pic>
        <p:nvPicPr>
          <p:cNvPr id="193" name="pasted-image.png"/>
          <p:cNvPicPr>
            <a:picLocks noChangeAspect="1"/>
          </p:cNvPicPr>
          <p:nvPr/>
        </p:nvPicPr>
        <p:blipFill>
          <a:blip r:embed="rId2">
            <a:extLst/>
          </a:blip>
          <a:stretch>
            <a:fillRect/>
          </a:stretch>
        </p:blipFill>
        <p:spPr>
          <a:xfrm>
            <a:off x="1288008" y="4808593"/>
            <a:ext cx="10561503" cy="4931155"/>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rPr dirty="0"/>
              <a:t>[Active and Passive Instruments]</a:t>
            </a:r>
          </a:p>
        </p:txBody>
      </p:sp>
      <p:sp>
        <p:nvSpPr>
          <p:cNvPr id="196" name="Shape 196"/>
          <p:cNvSpPr>
            <a:spLocks noGrp="1"/>
          </p:cNvSpPr>
          <p:nvPr>
            <p:ph type="body" sz="half" idx="1"/>
          </p:nvPr>
        </p:nvSpPr>
        <p:spPr>
          <a:xfrm>
            <a:off x="278930" y="1684832"/>
            <a:ext cx="12192002" cy="3557730"/>
          </a:xfrm>
          <a:prstGeom prst="rect">
            <a:avLst/>
          </a:prstGeom>
        </p:spPr>
        <p:txBody>
          <a:bodyPr/>
          <a:lstStyle/>
          <a:p>
            <a:pPr marL="309880" indent="-309880" defTabSz="356362">
              <a:spcBef>
                <a:spcPts val="1400"/>
              </a:spcBef>
              <a:defRPr sz="2318"/>
            </a:pPr>
            <a:r>
              <a:rPr b="1" dirty="0"/>
              <a:t>Passive Instruments: </a:t>
            </a:r>
            <a:r>
              <a:rPr dirty="0"/>
              <a:t>Output is produced entirely by the quantity being measured.</a:t>
            </a:r>
          </a:p>
          <a:p>
            <a:pPr marL="619760" lvl="1" indent="-309880" defTabSz="356362">
              <a:spcBef>
                <a:spcPts val="1400"/>
              </a:spcBef>
              <a:defRPr sz="2318"/>
            </a:pPr>
            <a:r>
              <a:rPr dirty="0"/>
              <a:t>E.g.  Pressure Gauge: Pressure of the fluid is translated into movement of a pointer against a scale. </a:t>
            </a:r>
          </a:p>
          <a:p>
            <a:pPr marL="619760" lvl="1" indent="-309880" defTabSz="356362">
              <a:spcBef>
                <a:spcPts val="1400"/>
              </a:spcBef>
              <a:defRPr sz="2318"/>
            </a:pPr>
            <a:r>
              <a:rPr dirty="0"/>
              <a:t>The pointer movement is derived entirely from the change in pressure.</a:t>
            </a:r>
          </a:p>
          <a:p>
            <a:pPr marL="619760" lvl="1" indent="-309880" defTabSz="356362">
              <a:spcBef>
                <a:spcPts val="1400"/>
              </a:spcBef>
              <a:defRPr sz="2318"/>
            </a:pPr>
            <a:r>
              <a:rPr dirty="0"/>
              <a:t>Usually Simple in their construction and thus cheap compared to their active counterparts.</a:t>
            </a:r>
          </a:p>
          <a:p>
            <a:pPr marL="619760" lvl="1" indent="-309880" defTabSz="356362">
              <a:spcBef>
                <a:spcPts val="1400"/>
              </a:spcBef>
              <a:defRPr sz="2318"/>
            </a:pPr>
            <a:r>
              <a:rPr dirty="0"/>
              <a:t>Other examples: MERCURY-IN-GLASS THERMOMETER, </a:t>
            </a:r>
          </a:p>
        </p:txBody>
      </p:sp>
      <p:pic>
        <p:nvPicPr>
          <p:cNvPr id="197" name="pasted-image.png"/>
          <p:cNvPicPr>
            <a:picLocks noChangeAspect="1"/>
          </p:cNvPicPr>
          <p:nvPr/>
        </p:nvPicPr>
        <p:blipFill>
          <a:blip r:embed="rId3">
            <a:extLst/>
          </a:blip>
          <a:srcRect l="12741" t="4929" r="6134"/>
          <a:stretch>
            <a:fillRect/>
          </a:stretch>
        </p:blipFill>
        <p:spPr>
          <a:xfrm>
            <a:off x="2963453" y="5076506"/>
            <a:ext cx="5945810" cy="42661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9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9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196">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t>[Active and Passive Instruments]</a:t>
            </a:r>
          </a:p>
        </p:txBody>
      </p:sp>
      <p:sp>
        <p:nvSpPr>
          <p:cNvPr id="200" name="Shape 200"/>
          <p:cNvSpPr>
            <a:spLocks noGrp="1"/>
          </p:cNvSpPr>
          <p:nvPr>
            <p:ph type="body" sz="half" idx="1"/>
          </p:nvPr>
        </p:nvSpPr>
        <p:spPr>
          <a:xfrm>
            <a:off x="278930" y="1684832"/>
            <a:ext cx="12334257" cy="3898517"/>
          </a:xfrm>
          <a:prstGeom prst="rect">
            <a:avLst/>
          </a:prstGeom>
        </p:spPr>
        <p:txBody>
          <a:bodyPr/>
          <a:lstStyle/>
          <a:p>
            <a:pPr marL="284479" indent="-284479" defTabSz="327152">
              <a:spcBef>
                <a:spcPts val="800"/>
              </a:spcBef>
              <a:defRPr sz="2128"/>
            </a:pPr>
            <a:r>
              <a:rPr b="1" dirty="0"/>
              <a:t>Active Instruments:</a:t>
            </a:r>
            <a:r>
              <a:rPr dirty="0"/>
              <a:t> The quantity being measured modulates an external power source.</a:t>
            </a:r>
          </a:p>
          <a:p>
            <a:pPr marL="568959" lvl="1" indent="-284479" defTabSz="327152">
              <a:spcBef>
                <a:spcPts val="800"/>
              </a:spcBef>
              <a:defRPr sz="2128"/>
            </a:pPr>
            <a:r>
              <a:rPr dirty="0"/>
              <a:t>E.g. float-type petrol tank level indicator: Change in petrol level moves a potentiometer arm; output signal consists of a proportion of the external voltage source applied across the two ends of the potentiometer.</a:t>
            </a:r>
          </a:p>
          <a:p>
            <a:pPr marL="568959" lvl="1" indent="-284479" defTabSz="327152">
              <a:spcBef>
                <a:spcPts val="800"/>
              </a:spcBef>
              <a:defRPr sz="2128"/>
            </a:pPr>
            <a:r>
              <a:rPr dirty="0"/>
              <a:t>The energy of the output comes entirely from an external source which is modulated by the transducer float system.</a:t>
            </a:r>
          </a:p>
          <a:p>
            <a:pPr marL="568959" lvl="1" indent="-284479" defTabSz="327152">
              <a:spcBef>
                <a:spcPts val="800"/>
              </a:spcBef>
              <a:defRPr sz="2128"/>
            </a:pPr>
            <a:r>
              <a:rPr dirty="0"/>
              <a:t>The external power source is usually in electrical form, but can also be pneumatic or hydraulic. </a:t>
            </a:r>
          </a:p>
          <a:p>
            <a:pPr marL="568959" lvl="1" indent="-284479" defTabSz="327152">
              <a:spcBef>
                <a:spcPts val="800"/>
              </a:spcBef>
              <a:defRPr sz="2128"/>
            </a:pPr>
            <a:r>
              <a:rPr dirty="0"/>
              <a:t>Active Instruments usually have high sensitivity and resolution compared to their passive counterparts.</a:t>
            </a:r>
          </a:p>
        </p:txBody>
      </p:sp>
      <p:pic>
        <p:nvPicPr>
          <p:cNvPr id="201" name="pasted-image.png"/>
          <p:cNvPicPr>
            <a:picLocks noChangeAspect="1"/>
          </p:cNvPicPr>
          <p:nvPr/>
        </p:nvPicPr>
        <p:blipFill>
          <a:blip r:embed="rId2">
            <a:extLst/>
          </a:blip>
          <a:srcRect l="5987" t="7508"/>
          <a:stretch>
            <a:fillRect/>
          </a:stretch>
        </p:blipFill>
        <p:spPr>
          <a:xfrm>
            <a:off x="2616641" y="5528790"/>
            <a:ext cx="8604739" cy="409698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0">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00">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00">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rPr dirty="0"/>
              <a:t>[Null-Type and Deflection-Type Instruments]</a:t>
            </a:r>
          </a:p>
        </p:txBody>
      </p:sp>
      <p:sp>
        <p:nvSpPr>
          <p:cNvPr id="204" name="Shape 204"/>
          <p:cNvSpPr>
            <a:spLocks noGrp="1"/>
          </p:cNvSpPr>
          <p:nvPr>
            <p:ph type="body" sz="half" idx="1"/>
          </p:nvPr>
        </p:nvSpPr>
        <p:spPr>
          <a:xfrm>
            <a:off x="278930" y="1684832"/>
            <a:ext cx="12192002" cy="3184317"/>
          </a:xfrm>
          <a:prstGeom prst="rect">
            <a:avLst/>
          </a:prstGeom>
        </p:spPr>
        <p:txBody>
          <a:bodyPr/>
          <a:lstStyle/>
          <a:p>
            <a:pPr marL="274320" indent="-274320" defTabSz="315468">
              <a:spcBef>
                <a:spcPts val="1200"/>
              </a:spcBef>
              <a:defRPr sz="2052"/>
            </a:pPr>
            <a:r>
              <a:rPr b="1" dirty="0"/>
              <a:t>Deflection-Type:</a:t>
            </a:r>
            <a:r>
              <a:rPr dirty="0"/>
              <a:t> The magnitude of the quantitate being measured is indicated by a deflection on a scale.</a:t>
            </a:r>
          </a:p>
          <a:p>
            <a:pPr marL="548640" lvl="1" indent="-274320" defTabSz="315468">
              <a:spcBef>
                <a:spcPts val="1200"/>
              </a:spcBef>
              <a:defRPr sz="2052"/>
            </a:pPr>
            <a:r>
              <a:rPr dirty="0"/>
              <a:t>E.g.  Pressure Gauge: Pressure of the fluid is translated into movement of a pointer against a scale. </a:t>
            </a:r>
          </a:p>
          <a:p>
            <a:pPr marL="548640" lvl="1" indent="-274320" defTabSz="315468">
              <a:spcBef>
                <a:spcPts val="1200"/>
              </a:spcBef>
              <a:defRPr sz="2052"/>
            </a:pPr>
            <a:r>
              <a:rPr dirty="0"/>
              <a:t>Accuracy depends on the linearity and calibration of the spring.</a:t>
            </a:r>
          </a:p>
          <a:p>
            <a:pPr marL="548640" lvl="1" indent="-274320" defTabSz="315468">
              <a:spcBef>
                <a:spcPts val="1200"/>
              </a:spcBef>
              <a:defRPr sz="2052"/>
            </a:pPr>
            <a:r>
              <a:rPr dirty="0"/>
              <a:t> Deflection-type instrument are more convenient to use.</a:t>
            </a:r>
          </a:p>
          <a:p>
            <a:pPr marL="548640" lvl="1" indent="-274320" defTabSz="315468">
              <a:spcBef>
                <a:spcPts val="1200"/>
              </a:spcBef>
              <a:defRPr sz="2052"/>
            </a:pPr>
            <a:r>
              <a:rPr dirty="0"/>
              <a:t>The instrument of choice for workplace applications</a:t>
            </a:r>
          </a:p>
        </p:txBody>
      </p:sp>
      <p:pic>
        <p:nvPicPr>
          <p:cNvPr id="205" name="pasted-image.png"/>
          <p:cNvPicPr>
            <a:picLocks noChangeAspect="1"/>
          </p:cNvPicPr>
          <p:nvPr/>
        </p:nvPicPr>
        <p:blipFill>
          <a:blip r:embed="rId2">
            <a:extLst/>
          </a:blip>
          <a:srcRect l="12741" t="4929" r="6134"/>
          <a:stretch>
            <a:fillRect/>
          </a:stretch>
        </p:blipFill>
        <p:spPr>
          <a:xfrm>
            <a:off x="3865453" y="4715550"/>
            <a:ext cx="5928091" cy="425338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4">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04">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t>[Null-Type and Deflection-Type Instruments]</a:t>
            </a:r>
          </a:p>
        </p:txBody>
      </p:sp>
      <p:sp>
        <p:nvSpPr>
          <p:cNvPr id="208" name="Shape 208"/>
          <p:cNvSpPr>
            <a:spLocks noGrp="1"/>
          </p:cNvSpPr>
          <p:nvPr>
            <p:ph type="body" sz="half" idx="1"/>
          </p:nvPr>
        </p:nvSpPr>
        <p:spPr>
          <a:xfrm>
            <a:off x="278930" y="1684832"/>
            <a:ext cx="12192002" cy="4086739"/>
          </a:xfrm>
          <a:prstGeom prst="rect">
            <a:avLst/>
          </a:prstGeom>
        </p:spPr>
        <p:txBody>
          <a:bodyPr/>
          <a:lstStyle/>
          <a:p>
            <a:pPr marL="294639" indent="-294639" defTabSz="338835">
              <a:spcBef>
                <a:spcPts val="1300"/>
              </a:spcBef>
              <a:defRPr sz="2204"/>
            </a:pPr>
            <a:r>
              <a:rPr b="1" dirty="0"/>
              <a:t>Null-Type: </a:t>
            </a:r>
            <a:r>
              <a:rPr dirty="0"/>
              <a:t>A zero or null gives an indication of the magnitude of the quantity being measure.</a:t>
            </a:r>
          </a:p>
          <a:p>
            <a:pPr marL="589279" lvl="1" indent="-294639" defTabSz="338835">
              <a:spcBef>
                <a:spcPts val="1300"/>
              </a:spcBef>
              <a:defRPr sz="2204"/>
            </a:pPr>
            <a:r>
              <a:rPr dirty="0"/>
              <a:t>E.g.  Dead-weight gauge: Weight is placed on the piston until the downward force balances the fluid pressure; Until the piston reaches a null-point. </a:t>
            </a:r>
          </a:p>
          <a:p>
            <a:pPr marL="589279" lvl="1" indent="-294639" defTabSz="338835">
              <a:spcBef>
                <a:spcPts val="1300"/>
              </a:spcBef>
              <a:defRPr sz="2204"/>
            </a:pPr>
            <a:r>
              <a:rPr dirty="0"/>
              <a:t>The measurement is then taken as the amount of weight that was added.</a:t>
            </a:r>
          </a:p>
          <a:p>
            <a:pPr marL="589279" lvl="1" indent="-294639" defTabSz="338835">
              <a:spcBef>
                <a:spcPts val="1300"/>
              </a:spcBef>
              <a:defRPr sz="2204"/>
            </a:pPr>
            <a:r>
              <a:rPr dirty="0"/>
              <a:t>Accuracy depends on on calibration of the weights.</a:t>
            </a:r>
          </a:p>
          <a:p>
            <a:pPr marL="589279" lvl="1" indent="-294639" defTabSz="338835">
              <a:spcBef>
                <a:spcPts val="1300"/>
              </a:spcBef>
              <a:defRPr sz="2204"/>
            </a:pPr>
            <a:r>
              <a:rPr dirty="0"/>
              <a:t> Normally more accurate because weight selection and calibration is easier than the spring calibration.</a:t>
            </a:r>
          </a:p>
          <a:p>
            <a:pPr marL="589279" lvl="1" indent="-294639" defTabSz="338835">
              <a:spcBef>
                <a:spcPts val="1300"/>
              </a:spcBef>
              <a:defRPr sz="2204"/>
            </a:pPr>
            <a:r>
              <a:rPr dirty="0"/>
              <a:t>The instrument of choice for calibration purposes.</a:t>
            </a:r>
          </a:p>
        </p:txBody>
      </p:sp>
      <p:pic>
        <p:nvPicPr>
          <p:cNvPr id="209" name="pasted-image.png"/>
          <p:cNvPicPr>
            <a:picLocks noChangeAspect="1"/>
          </p:cNvPicPr>
          <p:nvPr/>
        </p:nvPicPr>
        <p:blipFill>
          <a:blip r:embed="rId2">
            <a:extLst/>
          </a:blip>
          <a:stretch>
            <a:fillRect/>
          </a:stretch>
        </p:blipFill>
        <p:spPr>
          <a:xfrm>
            <a:off x="3525472" y="5742663"/>
            <a:ext cx="6322062" cy="383942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8">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0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0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08">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rPr dirty="0"/>
              <a:t>[Analogue and Digital Instruments]</a:t>
            </a:r>
          </a:p>
        </p:txBody>
      </p:sp>
      <p:sp>
        <p:nvSpPr>
          <p:cNvPr id="212" name="Shape 212"/>
          <p:cNvSpPr>
            <a:spLocks noGrp="1"/>
          </p:cNvSpPr>
          <p:nvPr>
            <p:ph type="body" sz="half" idx="1"/>
          </p:nvPr>
        </p:nvSpPr>
        <p:spPr>
          <a:xfrm>
            <a:off x="278930" y="1684832"/>
            <a:ext cx="12298318" cy="3267872"/>
          </a:xfrm>
          <a:prstGeom prst="rect">
            <a:avLst/>
          </a:prstGeom>
        </p:spPr>
        <p:txBody>
          <a:bodyPr/>
          <a:lstStyle/>
          <a:p>
            <a:pPr marL="421639" indent="-421639" defTabSz="484886">
              <a:spcBef>
                <a:spcPts val="1900"/>
              </a:spcBef>
              <a:defRPr sz="2490"/>
            </a:pPr>
            <a:r>
              <a:rPr b="1" dirty="0"/>
              <a:t>Analogue:</a:t>
            </a:r>
            <a:r>
              <a:rPr dirty="0"/>
              <a:t> The output varies continuously with changes in the quantity being measured. </a:t>
            </a:r>
          </a:p>
          <a:p>
            <a:pPr marL="843280" lvl="1" indent="-421640" defTabSz="484886">
              <a:spcBef>
                <a:spcPts val="1900"/>
              </a:spcBef>
              <a:defRPr sz="2490"/>
            </a:pPr>
            <a:r>
              <a:rPr dirty="0"/>
              <a:t>Thus, it has infinite values within the range of the instrument.</a:t>
            </a:r>
          </a:p>
          <a:p>
            <a:pPr marL="843280" lvl="1" indent="-421640" defTabSz="484886">
              <a:spcBef>
                <a:spcPts val="1900"/>
              </a:spcBef>
              <a:defRPr sz="2490"/>
            </a:pPr>
            <a:r>
              <a:rPr dirty="0"/>
              <a:t>E.g. Pressure Gauge: As the pressure changes, the pointer moves continuously on the scale.</a:t>
            </a:r>
          </a:p>
          <a:p>
            <a:pPr marL="843280" lvl="1" indent="-421640" defTabSz="484886">
              <a:spcBef>
                <a:spcPts val="800"/>
              </a:spcBef>
              <a:defRPr sz="2490"/>
            </a:pPr>
            <a:r>
              <a:rPr dirty="0"/>
              <a:t>However, the number of positions that the eyes can discriminate is finite. </a:t>
            </a:r>
          </a:p>
        </p:txBody>
      </p:sp>
      <p:pic>
        <p:nvPicPr>
          <p:cNvPr id="213" name="pasted-image.png"/>
          <p:cNvPicPr>
            <a:picLocks noChangeAspect="1"/>
          </p:cNvPicPr>
          <p:nvPr/>
        </p:nvPicPr>
        <p:blipFill>
          <a:blip r:embed="rId2">
            <a:extLst/>
          </a:blip>
          <a:srcRect l="12741" t="4929" r="6134"/>
          <a:stretch>
            <a:fillRect/>
          </a:stretch>
        </p:blipFill>
        <p:spPr>
          <a:xfrm>
            <a:off x="2584614" y="5093265"/>
            <a:ext cx="5978848" cy="428980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1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1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rPr dirty="0"/>
              <a:t>Systems of Measurement</a:t>
            </a:r>
          </a:p>
        </p:txBody>
      </p:sp>
      <p:sp>
        <p:nvSpPr>
          <p:cNvPr id="148" name="Shape 148"/>
          <p:cNvSpPr>
            <a:spLocks noGrp="1"/>
          </p:cNvSpPr>
          <p:nvPr>
            <p:ph type="body" sz="half" idx="1"/>
          </p:nvPr>
        </p:nvSpPr>
        <p:spPr>
          <a:xfrm>
            <a:off x="355600" y="1899942"/>
            <a:ext cx="12036709" cy="3728036"/>
          </a:xfrm>
          <a:prstGeom prst="rect">
            <a:avLst/>
          </a:prstGeom>
        </p:spPr>
        <p:txBody>
          <a:bodyPr/>
          <a:lstStyle/>
          <a:p>
            <a:pPr marL="411480" indent="-411480" defTabSz="473201">
              <a:spcBef>
                <a:spcPts val="3400"/>
              </a:spcBef>
              <a:defRPr sz="3078"/>
            </a:pPr>
            <a:r>
              <a:rPr dirty="0"/>
              <a:t> M</a:t>
            </a:r>
            <a:r>
              <a:rPr b="1" dirty="0"/>
              <a:t>easuring system:</a:t>
            </a:r>
            <a:r>
              <a:rPr dirty="0"/>
              <a:t> arrangement of components that provides information about the physical value of some variable being measured.</a:t>
            </a:r>
            <a:endParaRPr dirty="0">
              <a:latin typeface="Times New Roman"/>
              <a:ea typeface="Times New Roman"/>
              <a:cs typeface="Times New Roman"/>
              <a:sym typeface="Times New Roman"/>
            </a:endParaRPr>
          </a:p>
          <a:p>
            <a:pPr marL="411480" indent="-411480" defTabSz="473201">
              <a:spcBef>
                <a:spcPts val="3400"/>
              </a:spcBef>
              <a:defRPr sz="3078"/>
            </a:pPr>
            <a:r>
              <a:rPr dirty="0">
                <a:latin typeface="Times New Roman"/>
                <a:ea typeface="Times New Roman"/>
                <a:cs typeface="Times New Roman"/>
                <a:sym typeface="Times New Roman"/>
              </a:rPr>
              <a:t>Can consist of</a:t>
            </a:r>
            <a:r>
              <a:rPr dirty="0"/>
              <a:t> only a single unit that gives an output reading or signal according to the magnitude of the unknown variable applied to it. </a:t>
            </a:r>
          </a:p>
        </p:txBody>
      </p:sp>
      <p:pic>
        <p:nvPicPr>
          <p:cNvPr id="149" name="pasted-image.png"/>
          <p:cNvPicPr>
            <a:picLocks noChangeAspect="1"/>
          </p:cNvPicPr>
          <p:nvPr/>
        </p:nvPicPr>
        <p:blipFill>
          <a:blip r:embed="rId2">
            <a:extLst/>
          </a:blip>
          <a:stretch>
            <a:fillRect/>
          </a:stretch>
        </p:blipFill>
        <p:spPr>
          <a:xfrm>
            <a:off x="1654027" y="5548358"/>
            <a:ext cx="9980369" cy="3655813"/>
          </a:xfrm>
          <a:prstGeom prst="rect">
            <a:avLst/>
          </a:prstGeom>
          <a:ln w="12700">
            <a:miter lim="400000"/>
          </a:ln>
        </p:spPr>
      </p:pic>
      <p:sp>
        <p:nvSpPr>
          <p:cNvPr id="150" name="Shape 150"/>
          <p:cNvSpPr/>
          <p:nvPr/>
        </p:nvSpPr>
        <p:spPr>
          <a:xfrm>
            <a:off x="5919669" y="9055100"/>
            <a:ext cx="2103184" cy="279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100">
                <a:solidFill>
                  <a:srgbClr val="000000"/>
                </a:solidFill>
              </a:defRPr>
            </a:lvl1pPr>
          </a:lstStyle>
          <a:p>
            <a:r>
              <a:t>Source: http://www.bbc.co.uk/</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1"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t>[Analogue and Digital Instruments]</a:t>
            </a:r>
          </a:p>
        </p:txBody>
      </p:sp>
      <p:sp>
        <p:nvSpPr>
          <p:cNvPr id="216" name="Shape 216"/>
          <p:cNvSpPr>
            <a:spLocks noGrp="1"/>
          </p:cNvSpPr>
          <p:nvPr>
            <p:ph type="body" idx="1"/>
          </p:nvPr>
        </p:nvSpPr>
        <p:spPr>
          <a:xfrm>
            <a:off x="278930" y="1684832"/>
            <a:ext cx="12192002" cy="4973800"/>
          </a:xfrm>
          <a:prstGeom prst="rect">
            <a:avLst/>
          </a:prstGeom>
        </p:spPr>
        <p:txBody>
          <a:bodyPr/>
          <a:lstStyle/>
          <a:p>
            <a:pPr marL="304800" indent="-304800" defTabSz="350520">
              <a:spcBef>
                <a:spcPts val="1300"/>
              </a:spcBef>
              <a:defRPr sz="2280"/>
            </a:pPr>
            <a:r>
              <a:rPr b="1" dirty="0"/>
              <a:t>Digital Instruments: </a:t>
            </a:r>
            <a:r>
              <a:rPr dirty="0"/>
              <a:t>The output varies in a finite discrete steps. </a:t>
            </a:r>
          </a:p>
          <a:p>
            <a:pPr marL="609600" lvl="1" indent="-304800" defTabSz="350520">
              <a:spcBef>
                <a:spcPts val="1300"/>
              </a:spcBef>
              <a:defRPr sz="2280"/>
            </a:pPr>
            <a:r>
              <a:rPr dirty="0"/>
              <a:t>E.g. The revolution counter: The attached Cam closes a circuit/switch after one revolution and the counter counts the output.</a:t>
            </a:r>
          </a:p>
          <a:p>
            <a:pPr marL="609600" lvl="1" indent="-304800" defTabSz="350520">
              <a:spcBef>
                <a:spcPts val="1300"/>
              </a:spcBef>
              <a:defRPr sz="2280"/>
            </a:pPr>
            <a:r>
              <a:rPr dirty="0"/>
              <a:t>Only full revolutions can be counted.</a:t>
            </a:r>
          </a:p>
          <a:p>
            <a:pPr marL="609600" lvl="1" indent="-304800" defTabSz="350520">
              <a:spcBef>
                <a:spcPts val="1300"/>
              </a:spcBef>
              <a:defRPr sz="2280"/>
            </a:pPr>
            <a:r>
              <a:rPr dirty="0"/>
              <a:t>Rapid growth in microprocessor application to automate processes makes digital instruments very important -&gt; Direct interfacing with control system computer.</a:t>
            </a:r>
          </a:p>
          <a:p>
            <a:pPr marL="304800" indent="-304800" defTabSz="350520">
              <a:spcBef>
                <a:spcPts val="1300"/>
              </a:spcBef>
              <a:defRPr sz="2280"/>
            </a:pPr>
            <a:r>
              <a:rPr dirty="0"/>
              <a:t>NB: Analogue instruments can be interface with digital computers through Analogue-to-Digital (A/D) Converters.</a:t>
            </a:r>
          </a:p>
          <a:p>
            <a:pPr marL="609600" lvl="1" indent="-304800" defTabSz="350520">
              <a:spcBef>
                <a:spcPts val="1300"/>
              </a:spcBef>
              <a:defRPr sz="2280"/>
            </a:pPr>
            <a:r>
              <a:rPr dirty="0"/>
              <a:t>Adding A/D can make your system costly, slow, erroneous. </a:t>
            </a:r>
          </a:p>
          <a:p>
            <a:pPr marL="304800" indent="-304800" defTabSz="350520">
              <a:spcBef>
                <a:spcPts val="1300"/>
              </a:spcBef>
              <a:defRPr sz="2280"/>
            </a:pPr>
            <a:r>
              <a:rPr dirty="0"/>
              <a:t>Reading of Analogue indicating instruments are usually prone to errors than Digital.</a:t>
            </a:r>
          </a:p>
        </p:txBody>
      </p:sp>
      <p:pic>
        <p:nvPicPr>
          <p:cNvPr id="217" name="pasted-image.png"/>
          <p:cNvPicPr>
            <a:picLocks noChangeAspect="1"/>
          </p:cNvPicPr>
          <p:nvPr/>
        </p:nvPicPr>
        <p:blipFill>
          <a:blip r:embed="rId2">
            <a:extLst/>
          </a:blip>
          <a:srcRect l="4749" t="6274" r="2536"/>
          <a:stretch>
            <a:fillRect/>
          </a:stretch>
        </p:blipFill>
        <p:spPr>
          <a:xfrm>
            <a:off x="2551663" y="6850981"/>
            <a:ext cx="6840594" cy="2660367"/>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1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1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1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16">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16">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16">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2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rPr dirty="0"/>
              <a:t>[Indicating Instruments and Instruments with a Signal Output ]</a:t>
            </a:r>
          </a:p>
        </p:txBody>
      </p:sp>
      <p:sp>
        <p:nvSpPr>
          <p:cNvPr id="220" name="Shape 220"/>
          <p:cNvSpPr>
            <a:spLocks noGrp="1"/>
          </p:cNvSpPr>
          <p:nvPr>
            <p:ph type="body" idx="1"/>
          </p:nvPr>
        </p:nvSpPr>
        <p:spPr>
          <a:xfrm>
            <a:off x="278930" y="1684832"/>
            <a:ext cx="12092550" cy="7613065"/>
          </a:xfrm>
          <a:prstGeom prst="rect">
            <a:avLst/>
          </a:prstGeom>
        </p:spPr>
        <p:txBody>
          <a:bodyPr/>
          <a:lstStyle/>
          <a:p>
            <a:pPr marL="330200" indent="-330200" defTabSz="379729">
              <a:spcBef>
                <a:spcPts val="900"/>
              </a:spcBef>
              <a:defRPr sz="2470"/>
            </a:pPr>
            <a:r>
              <a:rPr b="1" dirty="0"/>
              <a:t>Indicating Instruments:</a:t>
            </a:r>
            <a:r>
              <a:rPr dirty="0"/>
              <a:t> Gives a visual or audio indication of the magnitude of the measured quantity.</a:t>
            </a:r>
          </a:p>
          <a:p>
            <a:pPr marL="660400" lvl="1" indent="-330200" defTabSz="379729">
              <a:spcBef>
                <a:spcPts val="900"/>
              </a:spcBef>
              <a:defRPr sz="2470"/>
            </a:pPr>
            <a:r>
              <a:rPr dirty="0"/>
              <a:t>All null-type and most passive instruments</a:t>
            </a:r>
          </a:p>
          <a:p>
            <a:pPr marL="660400" lvl="1" indent="-330200" defTabSz="379729">
              <a:spcBef>
                <a:spcPts val="900"/>
              </a:spcBef>
              <a:defRPr sz="2470"/>
            </a:pPr>
            <a:r>
              <a:rPr dirty="0"/>
              <a:t>Can have an analogue or digital outputs</a:t>
            </a:r>
          </a:p>
          <a:p>
            <a:pPr marL="660400" lvl="1" indent="-330200" defTabSz="379729">
              <a:spcBef>
                <a:spcPts val="900"/>
              </a:spcBef>
              <a:defRPr sz="2470"/>
            </a:pPr>
            <a:r>
              <a:rPr dirty="0"/>
              <a:t>Human intervention is needed to read the instruments and/or record the output. </a:t>
            </a:r>
          </a:p>
          <a:p>
            <a:pPr marL="660400" lvl="1" indent="-330200" defTabSz="379729">
              <a:spcBef>
                <a:spcPts val="900"/>
              </a:spcBef>
              <a:defRPr sz="2470"/>
            </a:pPr>
            <a:r>
              <a:rPr dirty="0"/>
              <a:t>Reading of Analogue indicating instruments are usually prone to errors than Digital.</a:t>
            </a:r>
          </a:p>
          <a:p>
            <a:pPr marL="660400" lvl="1" indent="-330200" defTabSz="379729">
              <a:spcBef>
                <a:spcPts val="900"/>
              </a:spcBef>
              <a:defRPr sz="2470"/>
            </a:pPr>
            <a:r>
              <a:rPr dirty="0"/>
              <a:t>E.g. Liquid in glass thermometer and Bathroom Scale exist in both Analogue and Digital forms. </a:t>
            </a:r>
          </a:p>
          <a:p>
            <a:pPr marL="330200" indent="-330200" defTabSz="379729">
              <a:spcBef>
                <a:spcPts val="900"/>
              </a:spcBef>
              <a:defRPr sz="2470"/>
            </a:pPr>
            <a:r>
              <a:rPr b="1" dirty="0"/>
              <a:t>Instruments with a Signal Output: </a:t>
            </a:r>
            <a:r>
              <a:rPr dirty="0"/>
              <a:t>Gives an output signal that is proportional to the magnitude of the measured quantity.</a:t>
            </a:r>
          </a:p>
          <a:p>
            <a:pPr marL="660400" lvl="1" indent="-330200" defTabSz="379729">
              <a:spcBef>
                <a:spcPts val="900"/>
              </a:spcBef>
              <a:defRPr sz="2470"/>
            </a:pPr>
            <a:r>
              <a:rPr dirty="0"/>
              <a:t>More suitable for automatic control systems or where automatic recording for later utilization.</a:t>
            </a:r>
          </a:p>
          <a:p>
            <a:pPr marL="660400" lvl="1" indent="-330200" defTabSz="379729">
              <a:spcBef>
                <a:spcPts val="900"/>
              </a:spcBef>
              <a:defRPr sz="2470"/>
            </a:pPr>
            <a:r>
              <a:rPr dirty="0"/>
              <a:t>Output signal usually electrical voltage. Others include Current, Optical or Pneumatic Signal.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2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0">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20">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20">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20">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20">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220">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p:tmAbs val="0"/>
                                  </p:iterate>
                                  <p:childTnLst>
                                    <p:set>
                                      <p:cBhvr>
                                        <p:cTn id="29" fill="hold"/>
                                        <p:tgtEl>
                                          <p:spTgt spid="22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Instrument Types and Performance Characteristics</a:t>
            </a:r>
          </a:p>
          <a:p>
            <a:pPr algn="ctr" defTabSz="457200">
              <a:lnSpc>
                <a:spcPts val="7500"/>
              </a:lnSpc>
              <a:spcBef>
                <a:spcPts val="1200"/>
              </a:spcBef>
              <a:defRPr sz="3200" spc="0">
                <a:solidFill>
                  <a:srgbClr val="000000"/>
                </a:solidFill>
                <a:latin typeface="Times"/>
                <a:ea typeface="Times"/>
                <a:cs typeface="Times"/>
                <a:sym typeface="Times"/>
              </a:defRPr>
            </a:pPr>
            <a:r>
              <a:rPr dirty="0"/>
              <a:t>[Smart and Non-smart Instruments ]</a:t>
            </a:r>
          </a:p>
        </p:txBody>
      </p:sp>
      <p:sp>
        <p:nvSpPr>
          <p:cNvPr id="223" name="Shape 223"/>
          <p:cNvSpPr>
            <a:spLocks noGrp="1"/>
          </p:cNvSpPr>
          <p:nvPr>
            <p:ph type="body" idx="1"/>
          </p:nvPr>
        </p:nvSpPr>
        <p:spPr>
          <a:xfrm>
            <a:off x="278930" y="1684832"/>
            <a:ext cx="12192002" cy="7613065"/>
          </a:xfrm>
          <a:prstGeom prst="rect">
            <a:avLst/>
          </a:prstGeom>
        </p:spPr>
        <p:txBody>
          <a:bodyPr/>
          <a:lstStyle/>
          <a:p>
            <a:pPr>
              <a:spcBef>
                <a:spcPts val="2300"/>
              </a:spcBef>
            </a:pPr>
            <a:r>
              <a:rPr b="1" dirty="0"/>
              <a:t>Smart Instruments:</a:t>
            </a:r>
            <a:r>
              <a:rPr dirty="0"/>
              <a:t> Incorporate a micro-processor.</a:t>
            </a:r>
          </a:p>
          <a:p>
            <a:pPr>
              <a:spcBef>
                <a:spcPts val="2300"/>
              </a:spcBef>
            </a:pPr>
            <a:r>
              <a:rPr b="1" dirty="0"/>
              <a:t>Non-Smart Instruments: </a:t>
            </a:r>
            <a:r>
              <a:rPr dirty="0"/>
              <a:t>Do not incorporate a microprocessor.</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rPr dirty="0"/>
              <a:t>[Intro]</a:t>
            </a:r>
          </a:p>
        </p:txBody>
      </p:sp>
      <p:sp>
        <p:nvSpPr>
          <p:cNvPr id="226" name="Shape 226"/>
          <p:cNvSpPr>
            <a:spLocks noGrp="1"/>
          </p:cNvSpPr>
          <p:nvPr>
            <p:ph type="body" idx="1"/>
          </p:nvPr>
        </p:nvSpPr>
        <p:spPr>
          <a:xfrm>
            <a:off x="278930" y="1684832"/>
            <a:ext cx="12192002" cy="7613065"/>
          </a:xfrm>
          <a:prstGeom prst="rect">
            <a:avLst/>
          </a:prstGeom>
        </p:spPr>
        <p:txBody>
          <a:bodyPr/>
          <a:lstStyle/>
          <a:p>
            <a:pPr marL="457200" indent="-457200" defTabSz="525779">
              <a:spcBef>
                <a:spcPts val="2000"/>
              </a:spcBef>
              <a:defRPr sz="3420"/>
            </a:pPr>
            <a:r>
              <a:rPr dirty="0"/>
              <a:t>A thermometer indicating a room temperature of 20^0</a:t>
            </a:r>
          </a:p>
          <a:p>
            <a:pPr marL="914400" lvl="1" indent="-457200" defTabSz="525779">
              <a:spcBef>
                <a:spcPts val="2000"/>
              </a:spcBef>
              <a:defRPr sz="3420"/>
            </a:pPr>
            <a:r>
              <a:rPr dirty="0"/>
              <a:t>Does not matter if the ‘True temperature’ is 19.5^0 or 20.5^0 because such small difference doesn't not affect us. </a:t>
            </a:r>
          </a:p>
          <a:p>
            <a:pPr marL="914400" lvl="1" indent="-457200" defTabSz="525779">
              <a:spcBef>
                <a:spcPts val="2000"/>
              </a:spcBef>
              <a:defRPr sz="3420"/>
            </a:pPr>
            <a:r>
              <a:rPr dirty="0"/>
              <a:t>Our senses cannot discriminate between such close levels of temperature. A thermometer of accuracy +/- 0.50.5 is thus adequate for our measurement.</a:t>
            </a:r>
          </a:p>
          <a:p>
            <a:pPr marL="914400" lvl="1" indent="-457200" defTabSz="525779">
              <a:spcBef>
                <a:spcPts val="2000"/>
              </a:spcBef>
              <a:defRPr sz="3420"/>
            </a:pPr>
            <a:r>
              <a:rPr dirty="0"/>
              <a:t>However, if the measurement of a certain chemical process is required, then 0.5^0 can significantly affect the rate of reaction</a:t>
            </a:r>
          </a:p>
          <a:p>
            <a:pPr marL="914400" lvl="1" indent="-457200" defTabSz="525779">
              <a:spcBef>
                <a:spcPts val="2000"/>
              </a:spcBef>
              <a:defRPr sz="3420"/>
            </a:pPr>
            <a:r>
              <a:rPr dirty="0"/>
              <a:t>Thus, a temperature with accuracy of  +/- 0.5 will not be relevant.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2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26">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[Intro]</a:t>
            </a:r>
          </a:p>
        </p:txBody>
      </p:sp>
      <p:sp>
        <p:nvSpPr>
          <p:cNvPr id="229" name="Shape 229"/>
          <p:cNvSpPr>
            <a:spLocks noGrp="1"/>
          </p:cNvSpPr>
          <p:nvPr>
            <p:ph type="body" idx="1"/>
          </p:nvPr>
        </p:nvSpPr>
        <p:spPr>
          <a:xfrm>
            <a:off x="278930" y="1684832"/>
            <a:ext cx="12192002" cy="7613065"/>
          </a:xfrm>
          <a:prstGeom prst="rect">
            <a:avLst/>
          </a:prstGeom>
        </p:spPr>
        <p:txBody>
          <a:bodyPr/>
          <a:lstStyle/>
          <a:p>
            <a:pPr>
              <a:spcBef>
                <a:spcPts val="2300"/>
              </a:spcBef>
            </a:pPr>
            <a:r>
              <a:rPr dirty="0"/>
              <a:t>When measuring the supply voltage of 220V to a motor,</a:t>
            </a:r>
          </a:p>
          <a:p>
            <a:pPr lvl="1">
              <a:spcBef>
                <a:spcPts val="2300"/>
              </a:spcBef>
            </a:pPr>
            <a:r>
              <a:rPr dirty="0"/>
              <a:t>A +/- 0.5V variation might not be harmful; thus a voltmeter with accuracy of +/- 0.5 V will be sufficient for that application.</a:t>
            </a:r>
          </a:p>
          <a:p>
            <a:pPr lvl="1">
              <a:spcBef>
                <a:spcPts val="2300"/>
              </a:spcBef>
            </a:pPr>
            <a:r>
              <a:rPr dirty="0"/>
              <a:t>However, for an electronic circuit, a +/- 0.5  V variation might cause an undesirable effect. </a:t>
            </a:r>
          </a:p>
          <a:p>
            <a:pPr lvl="1">
              <a:spcBef>
                <a:spcPts val="2300"/>
              </a:spcBef>
            </a:pPr>
            <a:r>
              <a:rPr dirty="0"/>
              <a:t>Thus a Voltmeter with accuracy of +/- 0.5 is not sufficient for such application.</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2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2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[Intro]</a:t>
            </a:r>
          </a:p>
        </p:txBody>
      </p:sp>
      <p:sp>
        <p:nvSpPr>
          <p:cNvPr id="232" name="Shape 232"/>
          <p:cNvSpPr>
            <a:spLocks noGrp="1"/>
          </p:cNvSpPr>
          <p:nvPr>
            <p:ph type="body" idx="1"/>
          </p:nvPr>
        </p:nvSpPr>
        <p:spPr>
          <a:xfrm>
            <a:off x="278930" y="1684832"/>
            <a:ext cx="12192002" cy="7613065"/>
          </a:xfrm>
          <a:prstGeom prst="rect">
            <a:avLst/>
          </a:prstGeom>
        </p:spPr>
        <p:txBody>
          <a:bodyPr/>
          <a:lstStyle/>
          <a:p>
            <a:pPr marL="360679" indent="-360679" defTabSz="414781">
              <a:spcBef>
                <a:spcPts val="1600"/>
              </a:spcBef>
              <a:defRPr sz="2698"/>
            </a:pPr>
            <a:r>
              <a:rPr dirty="0"/>
              <a:t> </a:t>
            </a:r>
            <a:r>
              <a:rPr b="1" dirty="0"/>
              <a:t>Static characteristics: </a:t>
            </a:r>
            <a:r>
              <a:rPr dirty="0"/>
              <a:t>These are concerned only with the steady-state reading that the instrument settles </a:t>
            </a:r>
          </a:p>
          <a:p>
            <a:pPr marL="721359" lvl="1" indent="-360679" defTabSz="414781">
              <a:spcBef>
                <a:spcPts val="1600"/>
              </a:spcBef>
              <a:defRPr sz="2698"/>
            </a:pPr>
            <a:r>
              <a:rPr dirty="0"/>
              <a:t>Required Accuracy of measurement for a particular application is thus one consideration in the choice of instrument. </a:t>
            </a:r>
          </a:p>
          <a:p>
            <a:pPr marL="721359" lvl="1" indent="-360679" defTabSz="414781">
              <a:spcBef>
                <a:spcPts val="1600"/>
              </a:spcBef>
              <a:defRPr sz="2698"/>
            </a:pPr>
            <a:r>
              <a:rPr dirty="0"/>
              <a:t>Other parameters to consider include sensitivity, linearity, and the reaction to environmental conditions of temperature, vibration and shocks, humidity, chemicals, etc.</a:t>
            </a:r>
          </a:p>
          <a:p>
            <a:pPr marL="721359" lvl="1" indent="-360679" defTabSz="414781">
              <a:spcBef>
                <a:spcPts val="1600"/>
              </a:spcBef>
              <a:defRPr sz="2698"/>
            </a:pPr>
            <a:r>
              <a:rPr dirty="0"/>
              <a:t>These parameters are collectively referred to us </a:t>
            </a:r>
            <a:r>
              <a:rPr b="1" dirty="0"/>
              <a:t>Static Characteristics</a:t>
            </a:r>
            <a:r>
              <a:rPr dirty="0"/>
              <a:t> of the Instrument; They are usually stated in the data sheet for the instrument by the manufacturer.</a:t>
            </a:r>
          </a:p>
          <a:p>
            <a:pPr marL="721359" lvl="1" indent="-360679" defTabSz="414781">
              <a:spcBef>
                <a:spcPts val="1600"/>
              </a:spcBef>
              <a:defRPr sz="2698"/>
            </a:pPr>
            <a:r>
              <a:rPr dirty="0"/>
              <a:t>The specifications quoted in such data sheets are only applicable under some specific standard calibration conditions</a:t>
            </a:r>
          </a:p>
          <a:p>
            <a:pPr marL="721359" lvl="1" indent="-360679" defTabSz="414781">
              <a:spcBef>
                <a:spcPts val="1600"/>
              </a:spcBef>
              <a:defRPr sz="2698"/>
            </a:pPr>
            <a:r>
              <a:rPr dirty="0"/>
              <a:t>When the operation conditions are different, due allowance must be made and sometimes, recalibration is necessary.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3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3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3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32">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[Intro]</a:t>
            </a:r>
          </a:p>
        </p:txBody>
      </p:sp>
      <p:sp>
        <p:nvSpPr>
          <p:cNvPr id="235" name="Shape 235"/>
          <p:cNvSpPr>
            <a:spLocks noGrp="1"/>
          </p:cNvSpPr>
          <p:nvPr>
            <p:ph type="body" idx="1"/>
          </p:nvPr>
        </p:nvSpPr>
        <p:spPr>
          <a:xfrm>
            <a:off x="278930" y="1684832"/>
            <a:ext cx="12192002" cy="7613065"/>
          </a:xfrm>
          <a:prstGeom prst="rect">
            <a:avLst/>
          </a:prstGeom>
        </p:spPr>
        <p:txBody>
          <a:bodyPr/>
          <a:lstStyle/>
          <a:p>
            <a:pPr>
              <a:spcBef>
                <a:spcPts val="2300"/>
              </a:spcBef>
            </a:pPr>
            <a:r>
              <a:rPr b="1" dirty="0"/>
              <a:t>Calibration/Recalibration:</a:t>
            </a:r>
            <a:r>
              <a:rPr dirty="0"/>
              <a:t> is the process of adjusting the instrument at each point in its output range until its output readings are the same as those of a second standard instrument to which the same inputs are applied.</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3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[Accuracy and Inaccuracy (Measurement Uncertainty) ]</a:t>
            </a:r>
          </a:p>
        </p:txBody>
      </p:sp>
      <p:sp>
        <p:nvSpPr>
          <p:cNvPr id="238" name="Shape 238"/>
          <p:cNvSpPr>
            <a:spLocks noGrp="1"/>
          </p:cNvSpPr>
          <p:nvPr>
            <p:ph type="body" idx="1"/>
          </p:nvPr>
        </p:nvSpPr>
        <p:spPr>
          <a:xfrm>
            <a:off x="406399" y="1633043"/>
            <a:ext cx="12192002" cy="7613065"/>
          </a:xfrm>
          <a:prstGeom prst="rect">
            <a:avLst/>
          </a:prstGeom>
        </p:spPr>
        <p:txBody>
          <a:bodyPr/>
          <a:lstStyle/>
          <a:p>
            <a:pPr marL="360679" indent="-360679" defTabSz="414781">
              <a:spcBef>
                <a:spcPts val="1400"/>
              </a:spcBef>
              <a:defRPr sz="2698"/>
            </a:pPr>
            <a:r>
              <a:rPr b="1" dirty="0"/>
              <a:t>Accuracy:</a:t>
            </a:r>
            <a:r>
              <a:rPr dirty="0"/>
              <a:t> The closeness of the output reading of the instrument to the correct (‘actual’ or ‘true’) value of the quantity being measured.</a:t>
            </a:r>
          </a:p>
          <a:p>
            <a:pPr marL="360679" indent="-360679" defTabSz="414781">
              <a:spcBef>
                <a:spcPts val="1400"/>
              </a:spcBef>
              <a:defRPr sz="2698"/>
            </a:pPr>
            <a:r>
              <a:rPr b="1" dirty="0"/>
              <a:t>Uncertainty or Inaccuracy:</a:t>
            </a:r>
            <a:r>
              <a:rPr dirty="0"/>
              <a:t> The extent to which the measurement may be wrong. </a:t>
            </a:r>
          </a:p>
          <a:p>
            <a:pPr marL="721359" lvl="1" indent="-360679" defTabSz="414781">
              <a:spcBef>
                <a:spcPts val="1400"/>
              </a:spcBef>
              <a:defRPr sz="2698"/>
            </a:pPr>
            <a:r>
              <a:rPr dirty="0"/>
              <a:t>It is usually quoted as a percentage of full scale reading of the instrument.</a:t>
            </a:r>
          </a:p>
          <a:p>
            <a:pPr marL="721359" lvl="1" indent="-360679" defTabSz="414781">
              <a:spcBef>
                <a:spcPts val="1400"/>
              </a:spcBef>
              <a:defRPr sz="2698"/>
            </a:pPr>
            <a:r>
              <a:rPr dirty="0"/>
              <a:t>This implies measuring quantities which are significantly less than the full scale reading of the instrument can have an amplified measurement error.</a:t>
            </a:r>
          </a:p>
          <a:p>
            <a:pPr marL="721359" lvl="1" indent="-360679" defTabSz="414781">
              <a:spcBef>
                <a:spcPts val="1400"/>
              </a:spcBef>
              <a:defRPr sz="2698"/>
            </a:pPr>
            <a:r>
              <a:rPr dirty="0"/>
              <a:t>Instrument choice for an application therefore should take into consideration the spread of the values to be measured.</a:t>
            </a:r>
          </a:p>
          <a:p>
            <a:pPr marL="721359" lvl="1" indent="-360679" defTabSz="414781">
              <a:spcBef>
                <a:spcPts val="1400"/>
              </a:spcBef>
              <a:defRPr sz="2698"/>
            </a:pPr>
            <a:r>
              <a:rPr dirty="0"/>
              <a:t>The range should be appropriate for the spread of measurements.</a:t>
            </a:r>
          </a:p>
          <a:p>
            <a:pPr marL="721359" lvl="1" indent="-360679" defTabSz="414781">
              <a:spcBef>
                <a:spcPts val="1400"/>
              </a:spcBef>
              <a:defRPr sz="2698"/>
            </a:pPr>
            <a:r>
              <a:rPr dirty="0"/>
              <a:t>To measure a voltage of 0.0V to 1.0V, an instrument of range 0.0V to 10.0V is not a good choice.</a:t>
            </a:r>
          </a:p>
          <a:p>
            <a:pPr marL="360679" indent="-360679" defTabSz="414781">
              <a:spcBef>
                <a:spcPts val="1400"/>
              </a:spcBef>
              <a:defRPr sz="2698"/>
            </a:pPr>
            <a:r>
              <a:rPr dirty="0"/>
              <a:t>In practice, Uncertainty/Inaccuracy is frequently used instead of Accuracy.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38">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3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3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38">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38">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238">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p:tmAbs val="0"/>
                                  </p:iterate>
                                  <p:childTnLst>
                                    <p:set>
                                      <p:cBhvr>
                                        <p:cTn id="29" fill="hold"/>
                                        <p:tgtEl>
                                          <p:spTgt spid="2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[Accuracy and Inaccuracy (Measurement Uncertainty) ]</a:t>
            </a:r>
          </a:p>
        </p:txBody>
      </p:sp>
      <p:sp>
        <p:nvSpPr>
          <p:cNvPr id="241" name="Shape 241"/>
          <p:cNvSpPr>
            <a:spLocks noGrp="1"/>
          </p:cNvSpPr>
          <p:nvPr>
            <p:ph type="body" idx="1"/>
          </p:nvPr>
        </p:nvSpPr>
        <p:spPr>
          <a:xfrm>
            <a:off x="406399" y="1684832"/>
            <a:ext cx="12192002" cy="7613065"/>
          </a:xfrm>
          <a:prstGeom prst="rect">
            <a:avLst/>
          </a:prstGeom>
        </p:spPr>
        <p:txBody>
          <a:bodyPr/>
          <a:lstStyle/>
          <a:p>
            <a:pPr marL="360680" indent="-360680" defTabSz="414781">
              <a:spcBef>
                <a:spcPts val="1600"/>
              </a:spcBef>
              <a:defRPr sz="2414"/>
            </a:pPr>
            <a:r>
              <a:rPr b="1" dirty="0"/>
              <a:t>Example L2.1:</a:t>
            </a:r>
            <a:r>
              <a:rPr dirty="0"/>
              <a:t>  </a:t>
            </a:r>
            <a:r>
              <a:rPr i="1" dirty="0"/>
              <a:t>A voltmeter with a measurement range of 0–10 Volts has a quoted inaccuracy of +/- 1.0% </a:t>
            </a:r>
            <a:r>
              <a:rPr i="1" dirty="0" err="1"/>
              <a:t>f.s</a:t>
            </a:r>
            <a:r>
              <a:rPr i="1" dirty="0"/>
              <a:t>. (+/- 1% of full-scale reading). (a) What is the maximum measurement error expected for this instrument? (b) What is the likely measurement error expressed as a percentage of the output reading if this Voltmeter is measuring a Voltage of 1 Volt? </a:t>
            </a:r>
          </a:p>
          <a:p>
            <a:pPr marL="360679" indent="-360679" defTabSz="414781">
              <a:spcBef>
                <a:spcPts val="1600"/>
              </a:spcBef>
              <a:defRPr sz="2698" b="1"/>
            </a:pPr>
            <a:r>
              <a:rPr dirty="0"/>
              <a:t>Solution:</a:t>
            </a:r>
            <a:br>
              <a:rPr dirty="0"/>
            </a:br>
            <a:r>
              <a:rPr b="0" dirty="0"/>
              <a:t>(a) The maximum error expected in any measurement reading is 1.0% of the full-scale reading, which is 10 Volts for this particular instrument. Hence, the maximum likely error is 1.0%x10 Volts =0.1 Volts. </a:t>
            </a:r>
            <a:br>
              <a:rPr b="0" dirty="0"/>
            </a:br>
            <a:r>
              <a:rPr b="0" dirty="0"/>
              <a:t/>
            </a:r>
            <a:br>
              <a:rPr b="0" dirty="0"/>
            </a:br>
            <a:r>
              <a:rPr b="0" dirty="0"/>
              <a:t>(b) The maximum measurement error is a constant value related to the full-scale reading of the instrument, irrespective of the magnitude of the quantity that the instrument is actually measuring. In this case, as worked out earlier, the magnitude of the error is 0.1 Volts. Thus, when measuring a Voltage of 1 Volts, the maximum possible error of 0.1 Volt is 10% of the measurement value. </a:t>
            </a:r>
          </a:p>
          <a:p>
            <a:pPr marL="360679" indent="-360679" defTabSz="414781">
              <a:spcBef>
                <a:spcPts val="1600"/>
              </a:spcBef>
              <a:defRPr sz="2698" b="1"/>
            </a:pPr>
            <a:r>
              <a:rPr b="0" dirty="0"/>
              <a:t>(c) Since the maximum value is 10 Volt, it will be 1.0%.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41">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[Precision/Repeatability/Reproducibility]</a:t>
            </a:r>
          </a:p>
        </p:txBody>
      </p:sp>
      <p:sp>
        <p:nvSpPr>
          <p:cNvPr id="244" name="Shape 244"/>
          <p:cNvSpPr>
            <a:spLocks noGrp="1"/>
          </p:cNvSpPr>
          <p:nvPr>
            <p:ph type="body" idx="1"/>
          </p:nvPr>
        </p:nvSpPr>
        <p:spPr>
          <a:xfrm>
            <a:off x="133293" y="1684832"/>
            <a:ext cx="8201226" cy="7613065"/>
          </a:xfrm>
          <a:prstGeom prst="rect">
            <a:avLst/>
          </a:prstGeom>
        </p:spPr>
        <p:txBody>
          <a:bodyPr/>
          <a:lstStyle/>
          <a:p>
            <a:pPr marL="370840" indent="-370840" defTabSz="426466">
              <a:spcBef>
                <a:spcPts val="1600"/>
              </a:spcBef>
              <a:defRPr sz="2482"/>
            </a:pPr>
            <a:r>
              <a:rPr b="1" dirty="0"/>
              <a:t>Precision: </a:t>
            </a:r>
            <a:r>
              <a:rPr dirty="0"/>
              <a:t>The instruments degree of freedom from random errors. </a:t>
            </a:r>
          </a:p>
          <a:p>
            <a:pPr marL="702644" lvl="1" indent="-331804" defTabSz="426466">
              <a:spcBef>
                <a:spcPts val="1600"/>
              </a:spcBef>
              <a:defRPr sz="2482"/>
            </a:pPr>
            <a:r>
              <a:rPr dirty="0"/>
              <a:t> Large number of readings taken of the same quantity by a high-precision instrument will have a very small spread of readings</a:t>
            </a:r>
            <a:endParaRPr sz="876" dirty="0"/>
          </a:p>
          <a:p>
            <a:pPr marL="702644" lvl="1" indent="-331804" defTabSz="426466">
              <a:spcBef>
                <a:spcPts val="1600"/>
              </a:spcBef>
              <a:defRPr sz="2482"/>
            </a:pPr>
            <a:r>
              <a:rPr dirty="0"/>
              <a:t>High precision does not imply anything about measurement accuracy. </a:t>
            </a:r>
          </a:p>
          <a:p>
            <a:pPr marL="702644" lvl="1" indent="-331804" defTabSz="426466">
              <a:spcBef>
                <a:spcPts val="1600"/>
              </a:spcBef>
              <a:defRPr sz="2482"/>
            </a:pPr>
            <a:r>
              <a:rPr dirty="0"/>
              <a:t>A high-precision instrument may have a low accuracy. </a:t>
            </a:r>
          </a:p>
          <a:p>
            <a:pPr marL="702644" lvl="1" indent="-331804" defTabSz="426466">
              <a:spcBef>
                <a:spcPts val="1600"/>
              </a:spcBef>
              <a:defRPr sz="2482"/>
            </a:pPr>
            <a:r>
              <a:rPr dirty="0"/>
              <a:t>Low accuracy measurements from a high-precision instrument are normally caused by a bias in the measurements, which is removable by recalibration. </a:t>
            </a:r>
          </a:p>
          <a:p>
            <a:pPr marL="702644" lvl="1" indent="-331804" defTabSz="426466">
              <a:spcBef>
                <a:spcPts val="1600"/>
              </a:spcBef>
              <a:defRPr sz="2482"/>
            </a:pPr>
            <a:r>
              <a:rPr dirty="0"/>
              <a:t>Precision can be described in terms of Repeatability or Reproducibility </a:t>
            </a:r>
          </a:p>
        </p:txBody>
      </p:sp>
      <p:pic>
        <p:nvPicPr>
          <p:cNvPr id="245" name="pasted-image.png"/>
          <p:cNvPicPr>
            <a:picLocks noChangeAspect="1"/>
          </p:cNvPicPr>
          <p:nvPr/>
        </p:nvPicPr>
        <p:blipFill>
          <a:blip r:embed="rId2">
            <a:extLst/>
          </a:blip>
          <a:srcRect l="8360" r="5048" b="6447"/>
          <a:stretch>
            <a:fillRect/>
          </a:stretch>
        </p:blipFill>
        <p:spPr>
          <a:xfrm>
            <a:off x="8511023" y="1684832"/>
            <a:ext cx="3917544" cy="2454357"/>
          </a:xfrm>
          <a:prstGeom prst="rect">
            <a:avLst/>
          </a:prstGeom>
          <a:ln w="12700">
            <a:miter lim="400000"/>
          </a:ln>
        </p:spPr>
      </p:pic>
      <p:pic>
        <p:nvPicPr>
          <p:cNvPr id="246" name="pasted-image.png"/>
          <p:cNvPicPr>
            <a:picLocks noChangeAspect="1"/>
          </p:cNvPicPr>
          <p:nvPr/>
        </p:nvPicPr>
        <p:blipFill>
          <a:blip r:embed="rId3">
            <a:extLst/>
          </a:blip>
          <a:srcRect l="5666" r="4346" b="4548"/>
          <a:stretch>
            <a:fillRect/>
          </a:stretch>
        </p:blipFill>
        <p:spPr>
          <a:xfrm>
            <a:off x="8459429" y="4331403"/>
            <a:ext cx="3860010" cy="2616808"/>
          </a:xfrm>
          <a:prstGeom prst="rect">
            <a:avLst/>
          </a:prstGeom>
          <a:ln w="12700">
            <a:miter lim="400000"/>
          </a:ln>
        </p:spPr>
      </p:pic>
      <p:pic>
        <p:nvPicPr>
          <p:cNvPr id="247" name="pasted-image.png"/>
          <p:cNvPicPr>
            <a:picLocks noChangeAspect="1"/>
          </p:cNvPicPr>
          <p:nvPr/>
        </p:nvPicPr>
        <p:blipFill>
          <a:blip r:embed="rId4">
            <a:extLst/>
          </a:blip>
          <a:srcRect l="8485" r="10539" b="23952"/>
          <a:stretch>
            <a:fillRect/>
          </a:stretch>
        </p:blipFill>
        <p:spPr>
          <a:xfrm>
            <a:off x="8549519" y="6923844"/>
            <a:ext cx="4115341" cy="2535479"/>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44">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44">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44">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44">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p>
            <a:r>
              <a:rPr dirty="0"/>
              <a:t>Systems of Measurement</a:t>
            </a:r>
          </a:p>
        </p:txBody>
      </p:sp>
      <p:sp>
        <p:nvSpPr>
          <p:cNvPr id="153" name="Shape 153"/>
          <p:cNvSpPr>
            <a:spLocks noGrp="1"/>
          </p:cNvSpPr>
          <p:nvPr>
            <p:ph type="body" sz="half" idx="1"/>
          </p:nvPr>
        </p:nvSpPr>
        <p:spPr>
          <a:xfrm>
            <a:off x="355600" y="1899942"/>
            <a:ext cx="12329577" cy="2869460"/>
          </a:xfrm>
          <a:prstGeom prst="rect">
            <a:avLst/>
          </a:prstGeom>
        </p:spPr>
        <p:txBody>
          <a:bodyPr/>
          <a:lstStyle/>
          <a:p>
            <a:pPr marL="396239" indent="-396239" defTabSz="455675">
              <a:spcBef>
                <a:spcPts val="3200"/>
              </a:spcBef>
              <a:defRPr sz="2964"/>
            </a:pPr>
            <a:r>
              <a:rPr b="1" dirty="0"/>
              <a:t>Measuring System</a:t>
            </a:r>
            <a:r>
              <a:rPr dirty="0"/>
              <a:t> can also consists of several separate elements </a:t>
            </a:r>
          </a:p>
          <a:p>
            <a:pPr marL="792479" lvl="1" indent="-396239" defTabSz="455675">
              <a:spcBef>
                <a:spcPts val="3200"/>
              </a:spcBef>
              <a:defRPr sz="2964"/>
            </a:pPr>
            <a:r>
              <a:rPr dirty="0"/>
              <a:t>These components might be contained within one or more boxes, </a:t>
            </a:r>
          </a:p>
          <a:p>
            <a:pPr marL="792479" lvl="1" indent="-396239" defTabSz="455675">
              <a:spcBef>
                <a:spcPts val="3200"/>
              </a:spcBef>
              <a:defRPr sz="2964"/>
            </a:pPr>
            <a:r>
              <a:rPr dirty="0"/>
              <a:t>The boxes holding individual measurement elements might be either close together or physically separate. </a:t>
            </a:r>
          </a:p>
        </p:txBody>
      </p:sp>
      <p:pic>
        <p:nvPicPr>
          <p:cNvPr id="154" name="pasted-image.png"/>
          <p:cNvPicPr>
            <a:picLocks noChangeAspect="1"/>
          </p:cNvPicPr>
          <p:nvPr/>
        </p:nvPicPr>
        <p:blipFill>
          <a:blip r:embed="rId2">
            <a:extLst/>
          </a:blip>
          <a:srcRect r="1013" b="14690"/>
          <a:stretch>
            <a:fillRect/>
          </a:stretch>
        </p:blipFill>
        <p:spPr>
          <a:xfrm>
            <a:off x="846198" y="4677963"/>
            <a:ext cx="10613863" cy="494480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[Accuracy Verses Precision]</a:t>
            </a:r>
          </a:p>
        </p:txBody>
      </p:sp>
      <p:sp>
        <p:nvSpPr>
          <p:cNvPr id="250" name="Shape 250"/>
          <p:cNvSpPr>
            <a:spLocks noGrp="1"/>
          </p:cNvSpPr>
          <p:nvPr>
            <p:ph type="body" idx="1"/>
          </p:nvPr>
        </p:nvSpPr>
        <p:spPr>
          <a:xfrm>
            <a:off x="519708" y="1684832"/>
            <a:ext cx="11609359" cy="7613065"/>
          </a:xfrm>
          <a:prstGeom prst="rect">
            <a:avLst/>
          </a:prstGeom>
        </p:spPr>
        <p:txBody>
          <a:bodyPr/>
          <a:lstStyle/>
          <a:p>
            <a:pPr marL="508000" indent="-508000">
              <a:spcBef>
                <a:spcPts val="2300"/>
              </a:spcBef>
              <a:defRPr sz="3400"/>
            </a:pPr>
            <a:r>
              <a:rPr b="1" dirty="0"/>
              <a:t>Repeatability: </a:t>
            </a:r>
            <a:r>
              <a:rPr dirty="0"/>
              <a:t>The closeness of output readings when the same input is applied repetitively over a short period of time, with the </a:t>
            </a:r>
            <a:r>
              <a:rPr b="1" dirty="0"/>
              <a:t>same</a:t>
            </a:r>
            <a:r>
              <a:rPr dirty="0"/>
              <a:t> measurement conditions, same instrument and observer, same location, and same conditions of use maintained throughout.</a:t>
            </a:r>
          </a:p>
          <a:p>
            <a:pPr marL="508000" indent="-508000">
              <a:spcBef>
                <a:spcPts val="2300"/>
              </a:spcBef>
              <a:defRPr sz="3400"/>
            </a:pPr>
            <a:r>
              <a:rPr b="1" dirty="0"/>
              <a:t>Reproducibility: </a:t>
            </a:r>
            <a:r>
              <a:rPr dirty="0"/>
              <a:t>The closeness of output readings for the same input when there are </a:t>
            </a:r>
            <a:r>
              <a:rPr b="1" dirty="0"/>
              <a:t>changes</a:t>
            </a:r>
            <a:r>
              <a:rPr dirty="0"/>
              <a:t> in the method of measurement, observer, measuring instrument, location, conditions of use, and time of measurement.</a:t>
            </a:r>
          </a:p>
          <a:p>
            <a:pPr marL="508000" indent="-508000">
              <a:spcBef>
                <a:spcPts val="2300"/>
              </a:spcBef>
              <a:defRPr sz="3400"/>
            </a:pPr>
            <a:r>
              <a:rPr dirty="0"/>
              <a:t>Both repeatability and Reproducibility describe the spread of measurements for the same quantity.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50">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[Tolerance]</a:t>
            </a:r>
          </a:p>
        </p:txBody>
      </p:sp>
      <p:sp>
        <p:nvSpPr>
          <p:cNvPr id="253" name="Shape 253"/>
          <p:cNvSpPr>
            <a:spLocks noGrp="1"/>
          </p:cNvSpPr>
          <p:nvPr>
            <p:ph type="body" idx="1"/>
          </p:nvPr>
        </p:nvSpPr>
        <p:spPr>
          <a:xfrm>
            <a:off x="519708" y="1684832"/>
            <a:ext cx="11609359" cy="7613065"/>
          </a:xfrm>
          <a:prstGeom prst="rect">
            <a:avLst/>
          </a:prstGeom>
        </p:spPr>
        <p:txBody>
          <a:bodyPr/>
          <a:lstStyle/>
          <a:p>
            <a:pPr marL="457200" indent="-457200" defTabSz="525779">
              <a:spcBef>
                <a:spcPts val="2000"/>
              </a:spcBef>
              <a:defRPr sz="3059"/>
            </a:pPr>
            <a:r>
              <a:rPr b="1" dirty="0"/>
              <a:t>Tolerance</a:t>
            </a:r>
            <a:r>
              <a:rPr dirty="0"/>
              <a:t>: The maximum error that is to be expected or acceptable in some value.</a:t>
            </a:r>
          </a:p>
          <a:p>
            <a:pPr marL="866273" lvl="1" indent="-409073" defTabSz="525779">
              <a:spcBef>
                <a:spcPts val="2000"/>
              </a:spcBef>
              <a:defRPr sz="3059"/>
            </a:pPr>
            <a:r>
              <a:rPr dirty="0"/>
              <a:t>Tolerance is closely related to accuracy</a:t>
            </a:r>
          </a:p>
          <a:p>
            <a:pPr marL="866273" lvl="1" indent="-409073" defTabSz="525779">
              <a:spcBef>
                <a:spcPts val="2000"/>
              </a:spcBef>
              <a:defRPr sz="3059"/>
            </a:pPr>
            <a:r>
              <a:rPr dirty="0"/>
              <a:t>Accuracy of some instruments are sometimes quoted in terms of tolerance.</a:t>
            </a:r>
          </a:p>
          <a:p>
            <a:pPr marL="457200" indent="-457200" defTabSz="525779">
              <a:spcBef>
                <a:spcPts val="2000"/>
              </a:spcBef>
              <a:defRPr sz="3059"/>
            </a:pPr>
            <a:r>
              <a:rPr b="1" dirty="0"/>
              <a:t>In it correct Usage: </a:t>
            </a:r>
            <a:r>
              <a:rPr dirty="0"/>
              <a:t>Tolerance describes the maximum deviation of a manufactured component from some specified value. </a:t>
            </a:r>
          </a:p>
          <a:p>
            <a:pPr marL="866273" lvl="1" indent="-409073" defTabSz="525779">
              <a:spcBef>
                <a:spcPts val="2000"/>
              </a:spcBef>
              <a:defRPr sz="3059"/>
            </a:pPr>
            <a:r>
              <a:rPr dirty="0"/>
              <a:t>That is, tolerance is not in strict terms a static characteristic of an instrument.</a:t>
            </a:r>
          </a:p>
          <a:p>
            <a:pPr marL="866273" lvl="1" indent="-409073" defTabSz="525779">
              <a:spcBef>
                <a:spcPts val="2000"/>
              </a:spcBef>
              <a:defRPr sz="3059"/>
            </a:pPr>
            <a:r>
              <a:rPr dirty="0"/>
              <a:t>E.g. An electric circuit components such as resistors can have tolerances of 5%.</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5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5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5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5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[Tolerance]</a:t>
            </a:r>
          </a:p>
        </p:txBody>
      </p:sp>
      <p:sp>
        <p:nvSpPr>
          <p:cNvPr id="256" name="Shape 256"/>
          <p:cNvSpPr>
            <a:spLocks noGrp="1"/>
          </p:cNvSpPr>
          <p:nvPr>
            <p:ph type="body" idx="1"/>
          </p:nvPr>
        </p:nvSpPr>
        <p:spPr>
          <a:xfrm>
            <a:off x="519708" y="1684832"/>
            <a:ext cx="11965384" cy="7613065"/>
          </a:xfrm>
          <a:prstGeom prst="rect">
            <a:avLst/>
          </a:prstGeom>
        </p:spPr>
        <p:txBody>
          <a:bodyPr/>
          <a:lstStyle/>
          <a:p>
            <a:pPr marL="508000" indent="-508000">
              <a:spcBef>
                <a:spcPts val="2300"/>
              </a:spcBef>
              <a:defRPr sz="3400"/>
            </a:pPr>
            <a:r>
              <a:rPr b="1" dirty="0"/>
              <a:t>Example L2.1.</a:t>
            </a:r>
            <a:r>
              <a:rPr b="1" i="1" dirty="0"/>
              <a:t> </a:t>
            </a:r>
            <a:r>
              <a:rPr i="1" dirty="0"/>
              <a:t>A packet of resistors bought in an electronics component shop gives the nominal resistance value as 1000 O and the manufacturing tolerance as `5%. If one resistor is chosen at random from the packet, what is the minimum and maximum resistance value that this particular resistor is likely to have? </a:t>
            </a:r>
          </a:p>
          <a:p>
            <a:pPr marL="508000" indent="-508000">
              <a:spcBef>
                <a:spcPts val="2300"/>
              </a:spcBef>
              <a:defRPr sz="3400"/>
            </a:pPr>
            <a:r>
              <a:rPr b="1" dirty="0"/>
              <a:t>Solution:</a:t>
            </a:r>
            <a:r>
              <a:rPr dirty="0"/>
              <a:t> </a:t>
            </a:r>
            <a:br>
              <a:rPr dirty="0"/>
            </a:br>
            <a:r>
              <a:rPr dirty="0"/>
              <a:t>The minimum likely value is 1000  Ohms – (5% of 1000 Ohms)= 950 Ohms.</a:t>
            </a:r>
            <a:br>
              <a:rPr dirty="0"/>
            </a:br>
            <a:r>
              <a:rPr dirty="0"/>
              <a:t> </a:t>
            </a:r>
            <a:br>
              <a:rPr dirty="0"/>
            </a:br>
            <a:r>
              <a:rPr dirty="0"/>
              <a:t>The maximum likely value is 1000  Ohms + (5% of 1000 Ohms)= 1050 Ohms.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[Range and Span]</a:t>
            </a:r>
          </a:p>
        </p:txBody>
      </p:sp>
      <p:sp>
        <p:nvSpPr>
          <p:cNvPr id="259" name="Shape 259"/>
          <p:cNvSpPr>
            <a:spLocks noGrp="1"/>
          </p:cNvSpPr>
          <p:nvPr>
            <p:ph type="body" idx="1"/>
          </p:nvPr>
        </p:nvSpPr>
        <p:spPr>
          <a:xfrm>
            <a:off x="519708" y="1684832"/>
            <a:ext cx="11965384" cy="7824070"/>
          </a:xfrm>
          <a:prstGeom prst="rect">
            <a:avLst/>
          </a:prstGeom>
        </p:spPr>
        <p:txBody>
          <a:bodyPr/>
          <a:lstStyle/>
          <a:p>
            <a:pPr marL="401320" indent="-401320" defTabSz="461518">
              <a:spcBef>
                <a:spcPts val="1800"/>
              </a:spcBef>
              <a:defRPr sz="2686"/>
            </a:pPr>
            <a:r>
              <a:rPr b="1" dirty="0"/>
              <a:t>Range: </a:t>
            </a:r>
            <a:r>
              <a:rPr dirty="0"/>
              <a:t>The region between the minimum and the maximum values that the instrument is capable of measuring or is designed to measure.</a:t>
            </a:r>
          </a:p>
          <a:p>
            <a:pPr marL="401320" indent="-401320" defTabSz="461518">
              <a:spcBef>
                <a:spcPts val="1800"/>
              </a:spcBef>
              <a:defRPr sz="2686"/>
            </a:pPr>
            <a:r>
              <a:rPr b="1" dirty="0"/>
              <a:t>Span: </a:t>
            </a:r>
            <a:r>
              <a:rPr dirty="0"/>
              <a:t>The algebraic difference between the minimum and the maximum values that the instrument is capable of measuring or is designed to measure.</a:t>
            </a:r>
          </a:p>
          <a:p>
            <a:pPr marL="760395" lvl="1" indent="-359075" defTabSz="461518">
              <a:spcBef>
                <a:spcPts val="1800"/>
              </a:spcBef>
              <a:defRPr sz="2686"/>
            </a:pPr>
            <a:r>
              <a:rPr dirty="0"/>
              <a:t>i.e. The algebraic difference between the Upper Range Value </a:t>
            </a:r>
            <a:r>
              <a:rPr b="1" dirty="0"/>
              <a:t>(URV)</a:t>
            </a:r>
            <a:r>
              <a:rPr dirty="0"/>
              <a:t> and the Lower Range Value </a:t>
            </a:r>
            <a:r>
              <a:rPr b="1" dirty="0"/>
              <a:t>(LRV)</a:t>
            </a:r>
            <a:r>
              <a:rPr dirty="0"/>
              <a:t>.</a:t>
            </a:r>
          </a:p>
          <a:p>
            <a:pPr marL="760395" lvl="1" indent="-359075" defTabSz="461518">
              <a:spcBef>
                <a:spcPts val="1800"/>
              </a:spcBef>
              <a:defRPr sz="2686"/>
            </a:pPr>
            <a:r>
              <a:rPr dirty="0"/>
              <a:t>The minimum range value is also called the the Zero</a:t>
            </a:r>
          </a:p>
          <a:p>
            <a:pPr marL="401320" indent="-401320" defTabSz="461518">
              <a:spcBef>
                <a:spcPts val="1800"/>
              </a:spcBef>
              <a:defRPr sz="2686"/>
            </a:pPr>
            <a:r>
              <a:rPr dirty="0"/>
              <a:t> E.g. 0 to 150 Ohms, the </a:t>
            </a:r>
            <a:r>
              <a:rPr b="1" dirty="0"/>
              <a:t>range </a:t>
            </a:r>
            <a:r>
              <a:rPr dirty="0"/>
              <a:t>is 0 to 150 Ohms, 0 for the 0%(4mA) and 150 for the 100%(20mA), the </a:t>
            </a:r>
            <a:r>
              <a:rPr b="1" dirty="0"/>
              <a:t>span</a:t>
            </a:r>
            <a:r>
              <a:rPr dirty="0"/>
              <a:t> is 150 Ohms</a:t>
            </a:r>
          </a:p>
          <a:p>
            <a:pPr marL="401320" indent="-401320" defTabSz="461518">
              <a:spcBef>
                <a:spcPts val="1800"/>
              </a:spcBef>
              <a:defRPr sz="2686"/>
            </a:pPr>
            <a:r>
              <a:rPr dirty="0"/>
              <a:t>20 to 200 Ohms, the </a:t>
            </a:r>
            <a:r>
              <a:rPr b="1" dirty="0"/>
              <a:t>range</a:t>
            </a:r>
            <a:r>
              <a:rPr dirty="0"/>
              <a:t> is 20 to 200 Ohms, 20 for the 0%(4mA) and 200 for the 100%(20mA), the </a:t>
            </a:r>
            <a:r>
              <a:rPr b="1" dirty="0"/>
              <a:t>span</a:t>
            </a:r>
            <a:r>
              <a:rPr dirty="0"/>
              <a:t> is 180 Ohms</a:t>
            </a:r>
          </a:p>
          <a:p>
            <a:pPr marL="401320" indent="-401320" defTabSz="461518">
              <a:spcBef>
                <a:spcPts val="1800"/>
              </a:spcBef>
              <a:defRPr sz="2686"/>
            </a:pPr>
            <a:r>
              <a:rPr dirty="0"/>
              <a:t>- 40 to 200 </a:t>
            </a:r>
            <a:r>
              <a:rPr dirty="0" err="1"/>
              <a:t>deg</a:t>
            </a:r>
            <a:r>
              <a:rPr dirty="0"/>
              <a:t> F, the </a:t>
            </a:r>
            <a:r>
              <a:rPr b="1" dirty="0"/>
              <a:t>range</a:t>
            </a:r>
            <a:r>
              <a:rPr dirty="0"/>
              <a:t> is -40 to 200 </a:t>
            </a:r>
            <a:r>
              <a:rPr dirty="0" err="1"/>
              <a:t>deg</a:t>
            </a:r>
            <a:r>
              <a:rPr dirty="0"/>
              <a:t> F, 20 for the 0%(4mA) and 200 for the 100%(20mA), the </a:t>
            </a:r>
            <a:r>
              <a:rPr b="1" dirty="0"/>
              <a:t>span</a:t>
            </a:r>
            <a:r>
              <a:rPr dirty="0"/>
              <a:t> is 240 Ohms.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5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5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59">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59">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59">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2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[Linearity/Non-Linearity]</a:t>
            </a:r>
          </a:p>
        </p:txBody>
      </p:sp>
      <p:sp>
        <p:nvSpPr>
          <p:cNvPr id="262" name="Shape 262"/>
          <p:cNvSpPr>
            <a:spLocks noGrp="1"/>
          </p:cNvSpPr>
          <p:nvPr>
            <p:ph type="body" sz="half" idx="1"/>
          </p:nvPr>
        </p:nvSpPr>
        <p:spPr>
          <a:xfrm>
            <a:off x="519708" y="1684832"/>
            <a:ext cx="6087665" cy="7746745"/>
          </a:xfrm>
          <a:prstGeom prst="rect">
            <a:avLst/>
          </a:prstGeom>
        </p:spPr>
        <p:txBody>
          <a:bodyPr/>
          <a:lstStyle/>
          <a:p>
            <a:pPr marL="386080" indent="-386080" defTabSz="443991">
              <a:spcBef>
                <a:spcPts val="1700"/>
              </a:spcBef>
              <a:defRPr sz="2584"/>
            </a:pPr>
            <a:r>
              <a:rPr b="1" dirty="0"/>
              <a:t>Linearity: </a:t>
            </a:r>
            <a:r>
              <a:rPr dirty="0"/>
              <a:t>How close the input - output relationship of an instrument is to a linear function.</a:t>
            </a:r>
          </a:p>
          <a:p>
            <a:pPr marL="386080" indent="-386080" defTabSz="443991">
              <a:spcBef>
                <a:spcPts val="1700"/>
              </a:spcBef>
              <a:defRPr sz="2584"/>
            </a:pPr>
            <a:r>
              <a:rPr b="1" dirty="0"/>
              <a:t>Non-Linearity:</a:t>
            </a:r>
            <a:r>
              <a:rPr dirty="0"/>
              <a:t> It is more common specified in terms of Non-Linearity.</a:t>
            </a:r>
          </a:p>
          <a:p>
            <a:pPr marL="345440" indent="-345440" defTabSz="443991">
              <a:spcBef>
                <a:spcPts val="1700"/>
              </a:spcBef>
              <a:buChar char="•"/>
              <a:defRPr sz="2584"/>
            </a:pPr>
            <a:r>
              <a:rPr dirty="0"/>
              <a:t>To quantify the non-linearity, a scatter plot the output verses input as shown.</a:t>
            </a:r>
          </a:p>
          <a:p>
            <a:pPr marL="731519" lvl="1" indent="-345440" defTabSz="443991">
              <a:spcBef>
                <a:spcPts val="1700"/>
              </a:spcBef>
              <a:defRPr sz="2584"/>
            </a:pPr>
            <a:r>
              <a:rPr dirty="0"/>
              <a:t>Use a line fitting algorithm (e.g. least-squares line-fitting technique) to draw a good fit straight line to the plot.</a:t>
            </a:r>
          </a:p>
          <a:p>
            <a:pPr marL="731519" lvl="1" indent="-345440" defTabSz="443991">
              <a:spcBef>
                <a:spcPts val="1700"/>
              </a:spcBef>
              <a:defRPr sz="2584"/>
            </a:pPr>
            <a:r>
              <a:rPr dirty="0"/>
              <a:t>The </a:t>
            </a:r>
            <a:r>
              <a:rPr b="1" dirty="0"/>
              <a:t>non-linearity</a:t>
            </a:r>
            <a:r>
              <a:rPr dirty="0"/>
              <a:t> is the maximum deviation of the measurements from the line-of-best-fit (a.k.a. ’trend’ line).</a:t>
            </a:r>
          </a:p>
        </p:txBody>
      </p:sp>
      <p:pic>
        <p:nvPicPr>
          <p:cNvPr id="263" name="pasted-image.png"/>
          <p:cNvPicPr>
            <a:picLocks noChangeAspect="1"/>
          </p:cNvPicPr>
          <p:nvPr/>
        </p:nvPicPr>
        <p:blipFill>
          <a:blip r:embed="rId2">
            <a:extLst/>
          </a:blip>
          <a:srcRect l="2264" t="1276" r="2264" b="1276"/>
          <a:stretch>
            <a:fillRect/>
          </a:stretch>
        </p:blipFill>
        <p:spPr>
          <a:xfrm>
            <a:off x="6729900" y="1829924"/>
            <a:ext cx="6021564" cy="6093877"/>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6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6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[Sensitivity/Scale Factor]</a:t>
            </a:r>
          </a:p>
        </p:txBody>
      </p:sp>
      <p:sp>
        <p:nvSpPr>
          <p:cNvPr id="266" name="Shape 266"/>
          <p:cNvSpPr>
            <a:spLocks noGrp="1"/>
          </p:cNvSpPr>
          <p:nvPr>
            <p:ph type="body" idx="1"/>
          </p:nvPr>
        </p:nvSpPr>
        <p:spPr>
          <a:xfrm>
            <a:off x="519708" y="1684832"/>
            <a:ext cx="11763499" cy="7613065"/>
          </a:xfrm>
          <a:prstGeom prst="rect">
            <a:avLst/>
          </a:prstGeom>
        </p:spPr>
        <p:txBody>
          <a:bodyPr/>
          <a:lstStyle/>
          <a:p>
            <a:pPr marL="401320" indent="-401320" defTabSz="461518">
              <a:spcBef>
                <a:spcPts val="1800"/>
              </a:spcBef>
              <a:defRPr sz="2686"/>
            </a:pPr>
            <a:r>
              <a:rPr b="1" dirty="0"/>
              <a:t>Sensitivity: </a:t>
            </a:r>
            <a:r>
              <a:rPr dirty="0"/>
              <a:t>The measure of the change in the output of the instrument produced by a unit change in the input quantity being measured. i.e. </a:t>
            </a:r>
            <a:br>
              <a:rPr dirty="0"/>
            </a:br>
            <a:r>
              <a:rPr dirty="0"/>
              <a:t/>
            </a:r>
            <a:br>
              <a:rPr dirty="0"/>
            </a:br>
            <a:r>
              <a:rPr dirty="0"/>
              <a:t/>
            </a:r>
            <a:br>
              <a:rPr dirty="0"/>
            </a:br>
            <a:r>
              <a:rPr dirty="0"/>
              <a:t/>
            </a:r>
            <a:br>
              <a:rPr dirty="0"/>
            </a:br>
            <a:endParaRPr dirty="0"/>
          </a:p>
          <a:p>
            <a:pPr marL="401320" indent="-401320" defTabSz="461518">
              <a:spcBef>
                <a:spcPts val="1800"/>
              </a:spcBef>
              <a:defRPr sz="2686"/>
            </a:pPr>
            <a:r>
              <a:rPr dirty="0"/>
              <a:t>Example  L2.3 : </a:t>
            </a:r>
            <a:r>
              <a:rPr i="1" dirty="0"/>
              <a:t>The following resistance values of a platinum resistance thermometer were measured at a range of temperatures. Determine the measurement sensitivity of the instrument in ohms/</a:t>
            </a:r>
            <a:r>
              <a:rPr sz="869" i="1" baseline="57537" dirty="0"/>
              <a:t> </a:t>
            </a:r>
            <a:r>
              <a:rPr i="1" dirty="0"/>
              <a:t>C.</a:t>
            </a:r>
            <a:br>
              <a:rPr i="1" dirty="0"/>
            </a:br>
            <a:r>
              <a:rPr i="1" dirty="0"/>
              <a:t/>
            </a:r>
            <a:br>
              <a:rPr i="1" dirty="0"/>
            </a:br>
            <a:r>
              <a:rPr i="1" dirty="0"/>
              <a:t/>
            </a:r>
            <a:br>
              <a:rPr i="1" dirty="0"/>
            </a:br>
            <a:r>
              <a:rPr i="1" dirty="0"/>
              <a:t/>
            </a:r>
            <a:br>
              <a:rPr i="1" dirty="0"/>
            </a:br>
            <a:r>
              <a:rPr i="1" dirty="0"/>
              <a:t/>
            </a:r>
            <a:br>
              <a:rPr i="1" dirty="0"/>
            </a:br>
            <a:r>
              <a:rPr i="1" dirty="0"/>
              <a:t/>
            </a:r>
            <a:br>
              <a:rPr i="1" dirty="0"/>
            </a:br>
            <a:r>
              <a:rPr i="1" dirty="0"/>
              <a:t/>
            </a:r>
            <a:br>
              <a:rPr i="1" dirty="0"/>
            </a:br>
            <a:endParaRPr i="1" dirty="0"/>
          </a:p>
        </p:txBody>
      </p:sp>
      <p:graphicFrame>
        <p:nvGraphicFramePr>
          <p:cNvPr id="267" name="Table 267"/>
          <p:cNvGraphicFramePr/>
          <p:nvPr/>
        </p:nvGraphicFramePr>
        <p:xfrm>
          <a:off x="2865012" y="6648143"/>
          <a:ext cx="5847460" cy="3365500"/>
        </p:xfrm>
        <a:graphic>
          <a:graphicData uri="http://schemas.openxmlformats.org/drawingml/2006/table">
            <a:tbl>
              <a:tblPr firstRow="1">
                <a:tableStyleId>{4C3C2611-4C71-4FC5-86AE-919BDF0F9419}</a:tableStyleId>
              </a:tblPr>
              <a:tblGrid>
                <a:gridCol w="2923730">
                  <a:extLst>
                    <a:ext uri="{9D8B030D-6E8A-4147-A177-3AD203B41FA5}">
                      <a16:colId xmlns:a16="http://schemas.microsoft.com/office/drawing/2014/main" val="20000"/>
                    </a:ext>
                  </a:extLst>
                </a:gridCol>
                <a:gridCol w="2923730">
                  <a:extLst>
                    <a:ext uri="{9D8B030D-6E8A-4147-A177-3AD203B41FA5}">
                      <a16:colId xmlns:a16="http://schemas.microsoft.com/office/drawing/2014/main" val="20001"/>
                    </a:ext>
                  </a:extLst>
                </a:gridCol>
              </a:tblGrid>
              <a:tr h="506924">
                <a:tc>
                  <a:txBody>
                    <a:bodyPr/>
                    <a:lstStyle/>
                    <a:p>
                      <a:pPr defTabSz="457200">
                        <a:lnSpc>
                          <a:spcPts val="4500"/>
                        </a:lnSpc>
                        <a:defRPr sz="2588" b="1">
                          <a:solidFill>
                            <a:srgbClr val="000000"/>
                          </a:solidFill>
                          <a:latin typeface="Times"/>
                          <a:ea typeface="Times"/>
                          <a:cs typeface="Times"/>
                          <a:sym typeface="Times"/>
                        </a:defRPr>
                      </a:pPr>
                      <a:r>
                        <a:t>Resistance (Ohms) </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blipFill rotWithShape="1">
                      <a:blip r:embed="rId2"/>
                      <a:srcRect/>
                      <a:tile tx="0" ty="0" sx="100000" sy="100000" flip="none" algn="tl"/>
                    </a:blipFill>
                  </a:tcPr>
                </a:tc>
                <a:tc>
                  <a:txBody>
                    <a:bodyPr/>
                    <a:lstStyle/>
                    <a:p>
                      <a:pPr defTabSz="914400">
                        <a:lnSpc>
                          <a:spcPts val="4500"/>
                        </a:lnSpc>
                        <a:tabLst>
                          <a:tab pos="914400" algn="l"/>
                        </a:tabLst>
                        <a:defRPr sz="2588" b="1">
                          <a:solidFill>
                            <a:srgbClr val="000000"/>
                          </a:solidFill>
                          <a:effectLst>
                            <a:outerShdw blurRad="25400" dist="12700" dir="5400000" rotWithShape="0">
                              <a:srgbClr val="000000">
                                <a:alpha val="50000"/>
                              </a:srgbClr>
                            </a:outerShdw>
                          </a:effectLst>
                          <a:latin typeface="Times"/>
                          <a:ea typeface="Times"/>
                          <a:cs typeface="Times"/>
                          <a:sym typeface="Times"/>
                        </a:defRPr>
                      </a:pPr>
                      <a:r>
                        <a:t>Temperature (</a:t>
                      </a:r>
                      <a:r>
                        <a:rPr baseline="15454"/>
                        <a:t> </a:t>
                      </a:r>
                      <a:r>
                        <a:t>C) </a:t>
                      </a:r>
                    </a:p>
                  </a:txBody>
                  <a:tcPr marL="50800" marR="50800" marT="50800" marB="50800"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r h="506924">
                <a:tc>
                  <a:txBody>
                    <a:bodyPr/>
                    <a:lstStyle/>
                    <a:p>
                      <a:pPr defTabSz="457200">
                        <a:lnSpc>
                          <a:spcPts val="4500"/>
                        </a:lnSpc>
                        <a:spcBef>
                          <a:spcPts val="1200"/>
                        </a:spcBef>
                        <a:defRPr sz="1800">
                          <a:solidFill>
                            <a:srgbClr val="000000"/>
                          </a:solidFill>
                        </a:defRPr>
                      </a:pPr>
                      <a:r>
                        <a:rPr sz="2588" b="1" dirty="0">
                          <a:effectLst>
                            <a:outerShdw blurRad="25400" dist="12700" dir="5280000" rotWithShape="0">
                              <a:srgbClr val="FFFFFF"/>
                            </a:outerShdw>
                          </a:effectLst>
                          <a:latin typeface="Times"/>
                          <a:ea typeface="Times"/>
                          <a:cs typeface="Times"/>
                          <a:sym typeface="Times"/>
                        </a:rPr>
                        <a:t>307</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200</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extLst>
                  <a:ext uri="{0D108BD9-81ED-4DB2-BD59-A6C34878D82A}">
                    <a16:rowId xmlns:a16="http://schemas.microsoft.com/office/drawing/2014/main" val="10001"/>
                  </a:ext>
                </a:extLst>
              </a:tr>
              <a:tr h="506924">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314</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230</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extLst>
                  <a:ext uri="{0D108BD9-81ED-4DB2-BD59-A6C34878D82A}">
                    <a16:rowId xmlns:a16="http://schemas.microsoft.com/office/drawing/2014/main" val="10002"/>
                  </a:ext>
                </a:extLst>
              </a:tr>
              <a:tr h="506924">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321</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260</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extLst>
                  <a:ext uri="{0D108BD9-81ED-4DB2-BD59-A6C34878D82A}">
                    <a16:rowId xmlns:a16="http://schemas.microsoft.com/office/drawing/2014/main" val="10003"/>
                  </a:ext>
                </a:extLst>
              </a:tr>
              <a:tr h="506924">
                <a:tc>
                  <a:txBody>
                    <a:bodyPr/>
                    <a:lstStyle/>
                    <a:p>
                      <a:pPr defTabSz="457200">
                        <a:lnSpc>
                          <a:spcPts val="4500"/>
                        </a:lnSpc>
                        <a:spcBef>
                          <a:spcPts val="1200"/>
                        </a:spcBef>
                        <a:defRPr sz="1800">
                          <a:solidFill>
                            <a:srgbClr val="000000"/>
                          </a:solidFill>
                        </a:defRPr>
                      </a:pPr>
                      <a:r>
                        <a:rPr sz="2588" b="1">
                          <a:effectLst>
                            <a:outerShdw blurRad="25400" dist="12700" dir="5280000" rotWithShape="0">
                              <a:srgbClr val="FFFFFF"/>
                            </a:outerShdw>
                          </a:effectLst>
                          <a:latin typeface="Times"/>
                          <a:ea typeface="Times"/>
                          <a:cs typeface="Times"/>
                          <a:sym typeface="Times"/>
                        </a:rPr>
                        <a:t>328</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tc>
                  <a:txBody>
                    <a:bodyPr/>
                    <a:lstStyle/>
                    <a:p>
                      <a:pPr defTabSz="457200">
                        <a:lnSpc>
                          <a:spcPts val="4500"/>
                        </a:lnSpc>
                        <a:spcBef>
                          <a:spcPts val="1200"/>
                        </a:spcBef>
                        <a:defRPr sz="1800">
                          <a:solidFill>
                            <a:srgbClr val="000000"/>
                          </a:solidFill>
                        </a:defRPr>
                      </a:pPr>
                      <a:r>
                        <a:rPr sz="2588" b="1" dirty="0">
                          <a:effectLst>
                            <a:outerShdw blurRad="25400" dist="12700" dir="5280000" rotWithShape="0">
                              <a:srgbClr val="FFFFFF"/>
                            </a:outerShdw>
                          </a:effectLst>
                          <a:latin typeface="Times"/>
                          <a:ea typeface="Times"/>
                          <a:cs typeface="Times"/>
                          <a:sym typeface="Times"/>
                        </a:rPr>
                        <a:t>290</a:t>
                      </a:r>
                    </a:p>
                  </a:txBody>
                  <a:tcPr marL="50800" marR="50800" marT="50800" marB="50800" anchor="ctr" horzOverflow="overflow">
                    <a:lnL w="38100">
                      <a:solidFill>
                        <a:schemeClr val="accent1">
                          <a:hueOff val="228644"/>
                          <a:lumOff val="-9058"/>
                        </a:schemeClr>
                      </a:solidFill>
                      <a:miter lim="400000"/>
                    </a:lnL>
                    <a:lnR w="38100">
                      <a:solidFill>
                        <a:schemeClr val="accent1">
                          <a:hueOff val="228644"/>
                          <a:lumOff val="-9058"/>
                        </a:schemeClr>
                      </a:solidFill>
                      <a:miter lim="400000"/>
                    </a:lnR>
                    <a:lnT w="38100">
                      <a:solidFill>
                        <a:schemeClr val="accent1">
                          <a:hueOff val="228644"/>
                          <a:lumOff val="-9058"/>
                        </a:schemeClr>
                      </a:solidFill>
                      <a:miter lim="400000"/>
                    </a:lnT>
                    <a:lnB w="38100">
                      <a:solidFill>
                        <a:schemeClr val="accent1">
                          <a:hueOff val="228644"/>
                          <a:lumOff val="-9058"/>
                        </a:schemeClr>
                      </a:solidFill>
                      <a:miter lim="400000"/>
                    </a:lnB>
                  </a:tcPr>
                </a:tc>
                <a:extLst>
                  <a:ext uri="{0D108BD9-81ED-4DB2-BD59-A6C34878D82A}">
                    <a16:rowId xmlns:a16="http://schemas.microsoft.com/office/drawing/2014/main" val="10004"/>
                  </a:ext>
                </a:extLst>
              </a:tr>
            </a:tbl>
          </a:graphicData>
        </a:graphic>
      </p:graphicFrame>
      <p:pic>
        <p:nvPicPr>
          <p:cNvPr id="268" name="MathTypeImage.pdf"/>
          <p:cNvPicPr>
            <a:picLocks noChangeAspect="1"/>
          </p:cNvPicPr>
          <p:nvPr/>
        </p:nvPicPr>
        <p:blipFill>
          <a:blip r:embed="rId3">
            <a:extLst/>
          </a:blip>
          <a:stretch>
            <a:fillRect/>
          </a:stretch>
        </p:blipFill>
        <p:spPr>
          <a:xfrm>
            <a:off x="1329921" y="3030343"/>
            <a:ext cx="9692531" cy="125180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[Sensitivity/Scale Factor]</a:t>
            </a:r>
          </a:p>
        </p:txBody>
      </p:sp>
      <p:sp>
        <p:nvSpPr>
          <p:cNvPr id="271" name="Shape 271"/>
          <p:cNvSpPr>
            <a:spLocks noGrp="1"/>
          </p:cNvSpPr>
          <p:nvPr>
            <p:ph type="body" sz="half" idx="1"/>
          </p:nvPr>
        </p:nvSpPr>
        <p:spPr>
          <a:xfrm>
            <a:off x="519708" y="1684832"/>
            <a:ext cx="11744019" cy="2365757"/>
          </a:xfrm>
          <a:prstGeom prst="rect">
            <a:avLst/>
          </a:prstGeom>
        </p:spPr>
        <p:txBody>
          <a:bodyPr/>
          <a:lstStyle/>
          <a:p>
            <a:pPr marL="401320" indent="-401320" defTabSz="461518">
              <a:spcBef>
                <a:spcPts val="1800"/>
              </a:spcBef>
              <a:defRPr sz="2686" b="1"/>
            </a:pPr>
            <a:r>
              <a:rPr dirty="0"/>
              <a:t>Solution:</a:t>
            </a:r>
          </a:p>
          <a:p>
            <a:pPr marL="401320" indent="-401320" defTabSz="461518">
              <a:spcBef>
                <a:spcPts val="1800"/>
              </a:spcBef>
              <a:defRPr sz="2686"/>
            </a:pPr>
            <a:r>
              <a:rPr dirty="0"/>
              <a:t>A scatter plot shows a straight-line relationship between resistance change and temperature change is obvious.</a:t>
            </a:r>
          </a:p>
          <a:p>
            <a:pPr marL="401320" indent="-401320" defTabSz="461518">
              <a:spcBef>
                <a:spcPts val="1800"/>
              </a:spcBef>
              <a:defRPr sz="2686"/>
            </a:pPr>
            <a:r>
              <a:rPr dirty="0"/>
              <a:t>From the graph, </a:t>
            </a:r>
          </a:p>
        </p:txBody>
      </p:sp>
      <p:pic>
        <p:nvPicPr>
          <p:cNvPr id="272" name="pasted-image.pdf"/>
          <p:cNvPicPr>
            <a:picLocks noChangeAspect="1"/>
          </p:cNvPicPr>
          <p:nvPr/>
        </p:nvPicPr>
        <p:blipFill>
          <a:blip r:embed="rId2">
            <a:extLst/>
          </a:blip>
          <a:srcRect l="7209" r="5224" b="673"/>
          <a:stretch>
            <a:fillRect/>
          </a:stretch>
        </p:blipFill>
        <p:spPr>
          <a:xfrm>
            <a:off x="925040" y="4242939"/>
            <a:ext cx="10799825" cy="5350107"/>
          </a:xfrm>
          <a:prstGeom prst="rect">
            <a:avLst/>
          </a:prstGeom>
          <a:ln w="12700">
            <a:miter lim="400000"/>
          </a:ln>
        </p:spPr>
      </p:pic>
      <p:pic>
        <p:nvPicPr>
          <p:cNvPr id="273" name="MathTypeImage.pdf"/>
          <p:cNvPicPr>
            <a:picLocks noChangeAspect="1"/>
          </p:cNvPicPr>
          <p:nvPr/>
        </p:nvPicPr>
        <p:blipFill>
          <a:blip r:embed="rId3">
            <a:extLst/>
          </a:blip>
          <a:stretch>
            <a:fillRect/>
          </a:stretch>
        </p:blipFill>
        <p:spPr>
          <a:xfrm>
            <a:off x="3550046" y="3270876"/>
            <a:ext cx="6940662" cy="1139512"/>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71">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[Threshold ]</a:t>
            </a:r>
          </a:p>
        </p:txBody>
      </p:sp>
      <p:sp>
        <p:nvSpPr>
          <p:cNvPr id="276" name="Shape 276"/>
          <p:cNvSpPr>
            <a:spLocks noGrp="1"/>
          </p:cNvSpPr>
          <p:nvPr>
            <p:ph type="body" idx="1"/>
          </p:nvPr>
        </p:nvSpPr>
        <p:spPr>
          <a:xfrm>
            <a:off x="519708" y="1684832"/>
            <a:ext cx="11965384" cy="7613065"/>
          </a:xfrm>
          <a:prstGeom prst="rect">
            <a:avLst/>
          </a:prstGeom>
        </p:spPr>
        <p:txBody>
          <a:bodyPr/>
          <a:lstStyle/>
          <a:p>
            <a:pPr marL="508000" indent="-508000">
              <a:spcBef>
                <a:spcPts val="2300"/>
              </a:spcBef>
              <a:defRPr sz="3400" b="1"/>
            </a:pPr>
            <a:r>
              <a:rPr dirty="0"/>
              <a:t>Threshold:</a:t>
            </a:r>
            <a:r>
              <a:rPr b="0" dirty="0"/>
              <a:t> The minimum level of input after which the change in the instrument output reading is of a large enough magnitude to be detectable.</a:t>
            </a:r>
          </a:p>
          <a:p>
            <a:pPr marL="508000" indent="-508000">
              <a:spcBef>
                <a:spcPts val="2300"/>
              </a:spcBef>
              <a:defRPr sz="3400" b="1"/>
            </a:pPr>
            <a:r>
              <a:rPr b="0" dirty="0"/>
              <a:t>Usually quoted as absolute value or percentage of full scale reading.</a:t>
            </a:r>
          </a:p>
          <a:p>
            <a:pPr marL="508000" indent="-508000">
              <a:spcBef>
                <a:spcPts val="2300"/>
              </a:spcBef>
              <a:defRPr sz="3400" b="1"/>
            </a:pPr>
            <a:r>
              <a:rPr b="0" dirty="0"/>
              <a:t>Assume that the tolerance of a voltmeter is 0.05 V. This means that when being used to measure a variable voltage source, any rise in the input from 0 but less than 0.05V will not be observed at the output until the value reaches 0.05V.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7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[Resolution ]</a:t>
            </a:r>
          </a:p>
        </p:txBody>
      </p:sp>
      <p:sp>
        <p:nvSpPr>
          <p:cNvPr id="279" name="Shape 279"/>
          <p:cNvSpPr>
            <a:spLocks noGrp="1"/>
          </p:cNvSpPr>
          <p:nvPr>
            <p:ph type="body" idx="1"/>
          </p:nvPr>
        </p:nvSpPr>
        <p:spPr>
          <a:xfrm>
            <a:off x="519708" y="1684832"/>
            <a:ext cx="11965384" cy="7613065"/>
          </a:xfrm>
          <a:prstGeom prst="rect">
            <a:avLst/>
          </a:prstGeom>
        </p:spPr>
        <p:txBody>
          <a:bodyPr/>
          <a:lstStyle/>
          <a:p>
            <a:pPr marL="508000" indent="-508000">
              <a:spcBef>
                <a:spcPts val="2300"/>
              </a:spcBef>
              <a:defRPr sz="3400" b="1"/>
            </a:pPr>
            <a:r>
              <a:rPr dirty="0"/>
              <a:t>Resolution :</a:t>
            </a:r>
            <a:r>
              <a:rPr b="0" dirty="0"/>
              <a:t> The minimum value of the input measured quantity that produces an observable change in the output.</a:t>
            </a:r>
          </a:p>
          <a:p>
            <a:pPr marL="962526" lvl="1" indent="-454526">
              <a:spcBef>
                <a:spcPts val="2300"/>
              </a:spcBef>
              <a:defRPr sz="3400" b="1"/>
            </a:pPr>
            <a:r>
              <a:rPr b="0" dirty="0"/>
              <a:t>Maybe specified as absolute value or percentage of full scale deflection of the instrument.</a:t>
            </a:r>
          </a:p>
          <a:p>
            <a:pPr marL="962526" lvl="1" indent="-454526">
              <a:spcBef>
                <a:spcPts val="2300"/>
              </a:spcBef>
              <a:defRPr sz="3400" b="1"/>
            </a:pPr>
            <a:r>
              <a:rPr b="0" dirty="0"/>
              <a:t>For analogue, this is determined by the subdivisions of the output scale.</a:t>
            </a:r>
          </a:p>
          <a:p>
            <a:pPr marL="962526" lvl="1" indent="-454526">
              <a:spcBef>
                <a:spcPts val="2300"/>
              </a:spcBef>
              <a:defRPr sz="3400" b="1"/>
            </a:pPr>
            <a:r>
              <a:rPr b="0" dirty="0"/>
              <a:t>For example, if the scale of a voltmeter is subdivided into 1Volts. The we cannot reasonable estimate speed more accurate than 0.25 V.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7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7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7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1" build="p" bldLvl="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82" name="Shape 282"/>
          <p:cNvSpPr>
            <a:spLocks noGrp="1"/>
          </p:cNvSpPr>
          <p:nvPr>
            <p:ph type="body" idx="1"/>
          </p:nvPr>
        </p:nvSpPr>
        <p:spPr>
          <a:xfrm>
            <a:off x="519708" y="1684832"/>
            <a:ext cx="11965384" cy="7613065"/>
          </a:xfrm>
          <a:prstGeom prst="rect">
            <a:avLst/>
          </a:prstGeom>
        </p:spPr>
        <p:txBody>
          <a:bodyPr/>
          <a:lstStyle/>
          <a:p>
            <a:pPr marL="497840" indent="-497840" defTabSz="572516">
              <a:spcBef>
                <a:spcPts val="2200"/>
              </a:spcBef>
              <a:defRPr sz="3332" b="1"/>
            </a:pPr>
            <a:r>
              <a:rPr b="0" dirty="0"/>
              <a:t>The specifications for instruments are valid under certain calibration conditions of temperature, pressure, etc. </a:t>
            </a:r>
          </a:p>
          <a:p>
            <a:pPr marL="497840" indent="-497840" defTabSz="572516">
              <a:spcBef>
                <a:spcPts val="2200"/>
              </a:spcBef>
              <a:defRPr sz="3332" b="1"/>
            </a:pPr>
            <a:r>
              <a:rPr b="0" dirty="0"/>
              <a:t>These standard/calibration ambient conditions are usually specified in the data sheet or user manual by the </a:t>
            </a:r>
            <a:r>
              <a:rPr b="0" dirty="0" err="1"/>
              <a:t>manufacturer.Variations</a:t>
            </a:r>
            <a:r>
              <a:rPr b="0" dirty="0"/>
              <a:t> in the standard conditions can produce variation in the static characteristics of the instrument.</a:t>
            </a:r>
          </a:p>
          <a:p>
            <a:pPr marL="497840" indent="-497840" defTabSz="572516">
              <a:spcBef>
                <a:spcPts val="2200"/>
              </a:spcBef>
              <a:defRPr sz="3332" b="1"/>
            </a:pPr>
            <a:r>
              <a:rPr dirty="0"/>
              <a:t>Sensitivity to disturbance:</a:t>
            </a:r>
            <a:r>
              <a:rPr b="0" dirty="0"/>
              <a:t> This is the measure of the magnitude of a change in the static characteristic of the instrument caused by a change in ‘disturbance’.</a:t>
            </a:r>
          </a:p>
          <a:p>
            <a:pPr marL="497840" indent="-497840" defTabSz="572516">
              <a:spcBef>
                <a:spcPts val="2200"/>
              </a:spcBef>
              <a:defRPr sz="3332" b="1"/>
            </a:pPr>
            <a:r>
              <a:rPr b="0" dirty="0"/>
              <a:t>Environmental changes can introduce zero drift or sensitivity drift.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8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Systems of Measurement</a:t>
            </a:r>
          </a:p>
        </p:txBody>
      </p:sp>
      <p:sp>
        <p:nvSpPr>
          <p:cNvPr id="157" name="Shape 157"/>
          <p:cNvSpPr>
            <a:spLocks noGrp="1"/>
          </p:cNvSpPr>
          <p:nvPr>
            <p:ph type="body" idx="1"/>
          </p:nvPr>
        </p:nvSpPr>
        <p:spPr>
          <a:xfrm>
            <a:off x="355600" y="1899942"/>
            <a:ext cx="12293600" cy="7291336"/>
          </a:xfrm>
          <a:prstGeom prst="rect">
            <a:avLst/>
          </a:prstGeom>
        </p:spPr>
        <p:txBody>
          <a:bodyPr/>
          <a:lstStyle/>
          <a:p>
            <a:pPr marL="502919" indent="-502919" defTabSz="578358">
              <a:spcBef>
                <a:spcPts val="4100"/>
              </a:spcBef>
              <a:defRPr sz="3762"/>
            </a:pPr>
            <a:r>
              <a:rPr dirty="0"/>
              <a:t>M</a:t>
            </a:r>
            <a:r>
              <a:rPr b="1" dirty="0"/>
              <a:t>easuring instrument: </a:t>
            </a:r>
            <a:r>
              <a:rPr dirty="0"/>
              <a:t>describe a measurement system, whether it contains only one or many elements.</a:t>
            </a:r>
          </a:p>
          <a:p>
            <a:pPr marL="502919" indent="-502919" defTabSz="578358">
              <a:spcBef>
                <a:spcPts val="4100"/>
              </a:spcBef>
              <a:defRPr sz="3762"/>
            </a:pPr>
            <a:r>
              <a:rPr dirty="0"/>
              <a:t> </a:t>
            </a:r>
            <a:r>
              <a:rPr b="1" dirty="0"/>
              <a:t>Instrumentation</a:t>
            </a:r>
            <a:r>
              <a:rPr dirty="0"/>
              <a:t>: Instrumentation is the design, selection and application of measuring instruments for measurement, observation and/or control of processes</a:t>
            </a:r>
            <a:r>
              <a:rPr dirty="0">
                <a:latin typeface="Times New Roman"/>
                <a:ea typeface="Times New Roman"/>
                <a:cs typeface="Times New Roman"/>
                <a:sym typeface="Times New Roman"/>
              </a:rPr>
              <a:t>.</a:t>
            </a:r>
          </a:p>
          <a:p>
            <a:pPr marL="502919" indent="-502919" defTabSz="578358">
              <a:spcBef>
                <a:spcPts val="4100"/>
              </a:spcBef>
              <a:defRPr sz="3762"/>
            </a:pPr>
            <a:r>
              <a:rPr b="1" dirty="0"/>
              <a:t>Instrumentation engineering</a:t>
            </a:r>
            <a:r>
              <a:rPr dirty="0"/>
              <a:t> is the branch of engineering that specializes on the principle and operation of measuring instruments.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85" name="Shape 285"/>
          <p:cNvSpPr>
            <a:spLocks noGrp="1"/>
          </p:cNvSpPr>
          <p:nvPr>
            <p:ph type="body" idx="1"/>
          </p:nvPr>
        </p:nvSpPr>
        <p:spPr>
          <a:xfrm>
            <a:off x="519708" y="1684832"/>
            <a:ext cx="11965384" cy="7613065"/>
          </a:xfrm>
          <a:prstGeom prst="rect">
            <a:avLst/>
          </a:prstGeom>
        </p:spPr>
        <p:txBody>
          <a:bodyPr/>
          <a:lstStyle/>
          <a:p>
            <a:pPr marL="413618" indent="-413618" defTabSz="531622">
              <a:spcBef>
                <a:spcPts val="2000"/>
              </a:spcBef>
              <a:defRPr sz="3094" b="1"/>
            </a:pPr>
            <a:r>
              <a:rPr b="0" dirty="0"/>
              <a:t>Zero drift (a.k.a. Bias): A shift in the zero reading caused by a change in the ambient condition. </a:t>
            </a:r>
          </a:p>
          <a:p>
            <a:pPr marL="875898" lvl="1" indent="-413618" defTabSz="531622">
              <a:spcBef>
                <a:spcPts val="2000"/>
              </a:spcBef>
              <a:defRPr sz="3094" b="1"/>
            </a:pPr>
            <a:r>
              <a:rPr b="0" dirty="0"/>
              <a:t>Causes a constant error over full range of the measurement.</a:t>
            </a:r>
          </a:p>
          <a:p>
            <a:pPr marL="875898" lvl="1" indent="-413618" defTabSz="531622">
              <a:spcBef>
                <a:spcPts val="2000"/>
              </a:spcBef>
              <a:defRPr sz="3094" b="1"/>
            </a:pPr>
            <a:r>
              <a:rPr b="0" dirty="0"/>
              <a:t>Thus, when there is no input, the output is different from zero.</a:t>
            </a:r>
          </a:p>
          <a:p>
            <a:pPr marL="875898" lvl="1" indent="-413618" defTabSz="531622">
              <a:spcBef>
                <a:spcPts val="2000"/>
              </a:spcBef>
              <a:defRPr sz="3094" b="1"/>
            </a:pPr>
            <a:r>
              <a:rPr b="0" dirty="0"/>
              <a:t>Zero drift is usually removed by calibration.</a:t>
            </a:r>
          </a:p>
          <a:p>
            <a:pPr marL="875898" lvl="1" indent="-413618" defTabSz="531622">
              <a:spcBef>
                <a:spcPts val="2000"/>
              </a:spcBef>
              <a:defRPr sz="3094" b="1"/>
            </a:pPr>
            <a:r>
              <a:rPr b="0" dirty="0"/>
              <a:t>Zero drift can be stated in terms of the zero drift coefficient such as </a:t>
            </a:r>
            <a:r>
              <a:rPr dirty="0"/>
              <a:t>V/</a:t>
            </a:r>
            <a:r>
              <a:rPr dirty="0" err="1"/>
              <a:t>deg</a:t>
            </a:r>
            <a:r>
              <a:rPr dirty="0"/>
              <a:t> C. A 0.005V/</a:t>
            </a:r>
            <a:r>
              <a:rPr dirty="0" err="1"/>
              <a:t>deg</a:t>
            </a:r>
            <a:r>
              <a:rPr dirty="0"/>
              <a:t> C coefficient means that a 1 degree Celsius change in temperature will produce a bias of 0.005 Volts at the output.</a:t>
            </a:r>
          </a:p>
          <a:p>
            <a:pPr marL="413618" indent="-413618" defTabSz="531622">
              <a:spcBef>
                <a:spcPts val="2000"/>
              </a:spcBef>
              <a:defRPr sz="3094" b="1"/>
            </a:pPr>
            <a:r>
              <a:rPr dirty="0"/>
              <a:t>If the instrument is sensitive to many environmental conditions, then it will have many zero drift coefficients.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8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85">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85">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88" name="Shape 288"/>
          <p:cNvSpPr>
            <a:spLocks noGrp="1"/>
          </p:cNvSpPr>
          <p:nvPr>
            <p:ph type="body" idx="1"/>
          </p:nvPr>
        </p:nvSpPr>
        <p:spPr>
          <a:xfrm>
            <a:off x="519708" y="1684832"/>
            <a:ext cx="11965384" cy="7613065"/>
          </a:xfrm>
          <a:prstGeom prst="rect">
            <a:avLst/>
          </a:prstGeom>
        </p:spPr>
        <p:txBody>
          <a:bodyPr/>
          <a:lstStyle/>
          <a:p>
            <a:pPr marL="508000" indent="-508000">
              <a:spcBef>
                <a:spcPts val="2300"/>
              </a:spcBef>
              <a:defRPr sz="3400" b="1"/>
            </a:pPr>
            <a:r>
              <a:rPr dirty="0"/>
              <a:t> Sensitivity drift (also known as scale factor drift) : </a:t>
            </a:r>
            <a:r>
              <a:rPr b="0" dirty="0"/>
              <a:t>Amount by which the instruments sensitivity varies with the change in ambient conditions.</a:t>
            </a:r>
          </a:p>
          <a:p>
            <a:pPr marL="508000" lvl="1" indent="0">
              <a:spcBef>
                <a:spcPts val="2300"/>
              </a:spcBef>
              <a:buNone/>
              <a:defRPr sz="3400" b="1"/>
            </a:pPr>
            <a:r>
              <a:rPr b="0" dirty="0"/>
              <a:t>Specified as a sensitivity drift coefficient (The amount of change in sensitivity caused by a unit change in ambient conditions).</a:t>
            </a:r>
          </a:p>
          <a:p>
            <a:pPr marL="508000" lvl="1" indent="0">
              <a:spcBef>
                <a:spcPts val="2300"/>
              </a:spcBef>
              <a:buNone/>
              <a:defRPr sz="3400" b="1"/>
            </a:pPr>
            <a:r>
              <a:rPr b="0" dirty="0"/>
              <a:t>An instrument can suffer both </a:t>
            </a:r>
            <a:r>
              <a:rPr dirty="0"/>
              <a:t>sensitivity</a:t>
            </a:r>
            <a:r>
              <a:rPr b="0" dirty="0"/>
              <a:t> and </a:t>
            </a:r>
            <a:r>
              <a:rPr dirty="0"/>
              <a:t>zero</a:t>
            </a:r>
            <a:r>
              <a:rPr b="0" dirty="0"/>
              <a:t> drift at the same 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8">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91" name="Shape 291"/>
          <p:cNvSpPr>
            <a:spLocks noGrp="1"/>
          </p:cNvSpPr>
          <p:nvPr>
            <p:ph type="body" sz="quarter" idx="1"/>
          </p:nvPr>
        </p:nvSpPr>
        <p:spPr>
          <a:xfrm>
            <a:off x="672108" y="9121144"/>
            <a:ext cx="10372989" cy="669203"/>
          </a:xfrm>
          <a:prstGeom prst="rect">
            <a:avLst/>
          </a:prstGeom>
        </p:spPr>
        <p:txBody>
          <a:bodyPr/>
          <a:lstStyle>
            <a:lvl1pPr marL="0" indent="0" defTabSz="315468">
              <a:spcBef>
                <a:spcPts val="1200"/>
              </a:spcBef>
              <a:buClrTx/>
              <a:buSzTx/>
              <a:buFontTx/>
              <a:buNone/>
              <a:defRPr sz="1836" b="1"/>
            </a:lvl1pPr>
          </a:lstStyle>
          <a:p>
            <a:r>
              <a:t> Effects of disturbance: (a) zero drift, (b) sensitivity drift, and (c) zero drift plus sensitivity drift. </a:t>
            </a:r>
          </a:p>
        </p:txBody>
      </p:sp>
      <p:pic>
        <p:nvPicPr>
          <p:cNvPr id="292" name="pasted-image.png"/>
          <p:cNvPicPr>
            <a:picLocks noChangeAspect="1"/>
          </p:cNvPicPr>
          <p:nvPr/>
        </p:nvPicPr>
        <p:blipFill>
          <a:blip r:embed="rId2">
            <a:extLst/>
          </a:blip>
          <a:stretch>
            <a:fillRect/>
          </a:stretch>
        </p:blipFill>
        <p:spPr>
          <a:xfrm>
            <a:off x="1573284" y="1633043"/>
            <a:ext cx="9207402" cy="7650495"/>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9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95" name="Shape 295"/>
          <p:cNvSpPr>
            <a:spLocks noGrp="1"/>
          </p:cNvSpPr>
          <p:nvPr>
            <p:ph type="body" sz="quarter" idx="1"/>
          </p:nvPr>
        </p:nvSpPr>
        <p:spPr>
          <a:xfrm>
            <a:off x="37620" y="1633043"/>
            <a:ext cx="1863280" cy="784693"/>
          </a:xfrm>
          <a:prstGeom prst="rect">
            <a:avLst/>
          </a:prstGeom>
        </p:spPr>
        <p:txBody>
          <a:bodyPr/>
          <a:lstStyle>
            <a:lvl1pPr marL="0" indent="0">
              <a:spcBef>
                <a:spcPts val="2300"/>
              </a:spcBef>
              <a:buClrTx/>
              <a:buSzTx/>
              <a:buFontTx/>
              <a:buNone/>
              <a:defRPr sz="2100" b="1"/>
            </a:lvl1pPr>
          </a:lstStyle>
          <a:p>
            <a:r>
              <a:t>Example L2. 4</a:t>
            </a:r>
          </a:p>
        </p:txBody>
      </p:sp>
      <p:pic>
        <p:nvPicPr>
          <p:cNvPr id="296" name="pasted-image.png"/>
          <p:cNvPicPr>
            <a:picLocks noChangeAspect="1"/>
          </p:cNvPicPr>
          <p:nvPr/>
        </p:nvPicPr>
        <p:blipFill>
          <a:blip r:embed="rId2">
            <a:extLst/>
          </a:blip>
          <a:srcRect t="7169"/>
          <a:stretch>
            <a:fillRect/>
          </a:stretch>
        </p:blipFill>
        <p:spPr>
          <a:xfrm>
            <a:off x="1809154" y="1683843"/>
            <a:ext cx="9905467" cy="8106179"/>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1"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[Sensitivity to Disturbance]</a:t>
            </a:r>
          </a:p>
        </p:txBody>
      </p:sp>
      <p:sp>
        <p:nvSpPr>
          <p:cNvPr id="299" name="Shape 299"/>
          <p:cNvSpPr>
            <a:spLocks noGrp="1"/>
          </p:cNvSpPr>
          <p:nvPr>
            <p:ph type="body" sz="quarter" idx="1"/>
          </p:nvPr>
        </p:nvSpPr>
        <p:spPr>
          <a:xfrm>
            <a:off x="177384" y="1684832"/>
            <a:ext cx="1485901" cy="784693"/>
          </a:xfrm>
          <a:prstGeom prst="rect">
            <a:avLst/>
          </a:prstGeom>
        </p:spPr>
        <p:txBody>
          <a:bodyPr/>
          <a:lstStyle>
            <a:lvl1pPr marL="0" indent="0">
              <a:spcBef>
                <a:spcPts val="2300"/>
              </a:spcBef>
              <a:buClrTx/>
              <a:buSzTx/>
              <a:buFontTx/>
              <a:buNone/>
              <a:defRPr sz="1500" b="1"/>
            </a:lvl1pPr>
          </a:lstStyle>
          <a:p>
            <a:r>
              <a:t>Example L2. 5</a:t>
            </a:r>
          </a:p>
        </p:txBody>
      </p:sp>
      <p:pic>
        <p:nvPicPr>
          <p:cNvPr id="300" name="pasted-image.png"/>
          <p:cNvPicPr>
            <a:picLocks noChangeAspect="1"/>
          </p:cNvPicPr>
          <p:nvPr/>
        </p:nvPicPr>
        <p:blipFill>
          <a:blip r:embed="rId2">
            <a:extLst/>
          </a:blip>
          <a:srcRect t="9141"/>
          <a:stretch>
            <a:fillRect/>
          </a:stretch>
        </p:blipFill>
        <p:spPr>
          <a:xfrm>
            <a:off x="1485895" y="1912342"/>
            <a:ext cx="11580825" cy="782337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1"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1 (6 mins)</a:t>
            </a:r>
          </a:p>
        </p:txBody>
      </p:sp>
      <p:sp>
        <p:nvSpPr>
          <p:cNvPr id="5" name="Shape 247"/>
          <p:cNvSpPr>
            <a:spLocks noGrp="1"/>
          </p:cNvSpPr>
          <p:nvPr>
            <p:ph type="body" idx="1"/>
          </p:nvPr>
        </p:nvSpPr>
        <p:spPr>
          <a:xfrm>
            <a:off x="595444" y="1649101"/>
            <a:ext cx="11799756" cy="7376366"/>
          </a:xfrm>
          <a:prstGeom prst="rect">
            <a:avLst/>
          </a:prstGeom>
        </p:spPr>
        <p:txBody>
          <a:bodyPr>
            <a:normAutofit fontScale="92500"/>
          </a:bodyPr>
          <a:lstStyle/>
          <a:p>
            <a:pPr marL="318211" indent="-222747" defTabSz="795527">
              <a:spcBef>
                <a:spcPts val="600"/>
              </a:spcBef>
              <a:defRPr sz="2349"/>
            </a:pPr>
            <a:r>
              <a:rPr sz="3200" dirty="0"/>
              <a:t> 1.	A load cell is calibrated in an environment at a temperature of 21</a:t>
            </a:r>
            <a:r>
              <a:rPr sz="3200" baseline="31999" dirty="0"/>
              <a:t>o</a:t>
            </a:r>
            <a:r>
              <a:rPr sz="3200" dirty="0"/>
              <a:t>C and has the following deflection/load characteristic: </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		Load (kg)                       0            50        100        150        200 </a:t>
            </a:r>
          </a:p>
          <a:p>
            <a:pPr marL="198881" marR="397763" indent="0" defTabSz="397763">
              <a:spcBef>
                <a:spcPts val="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		Deflection (mm)         0.0         1.0         2.0         3.0         4.0 </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When used in an environment at 35</a:t>
            </a:r>
            <a:r>
              <a:rPr sz="3200" baseline="31999" dirty="0"/>
              <a:t>o</a:t>
            </a:r>
            <a:r>
              <a:rPr sz="3200" dirty="0"/>
              <a:t>C, its characteristic changes to the following: </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		Load (kg)                       0            50        100       150         200 </a:t>
            </a:r>
          </a:p>
          <a:p>
            <a:pPr marL="198881" marR="397763" indent="0" defTabSz="397763">
              <a:spcBef>
                <a:spcPts val="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		Deflection (mm)        0.2           1.3        2.4       3.5          4.6 </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(a) Determine the sensitivity at 21</a:t>
            </a:r>
            <a:r>
              <a:rPr sz="3200" baseline="31999" dirty="0"/>
              <a:t>o</a:t>
            </a:r>
            <a:r>
              <a:rPr sz="3200" dirty="0"/>
              <a:t>C and 35</a:t>
            </a:r>
            <a:r>
              <a:rPr sz="3200" baseline="31999" dirty="0"/>
              <a:t>o</a:t>
            </a:r>
            <a:r>
              <a:rPr sz="3200" dirty="0"/>
              <a:t>C.</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(b) Calculate the total zero drift and sensitivity drift at 35</a:t>
            </a:r>
            <a:r>
              <a:rPr sz="3200" baseline="31999" dirty="0"/>
              <a:t>o</a:t>
            </a:r>
            <a:r>
              <a:rPr sz="3200" dirty="0"/>
              <a:t>C.</a:t>
            </a:r>
          </a:p>
          <a:p>
            <a:pPr marL="198881" marR="397763" indent="0" defTabSz="397763">
              <a:spcBef>
                <a:spcPts val="600"/>
              </a:spcBef>
              <a:buClrTx/>
              <a:buSzTx/>
              <a:buFontTx/>
              <a:buNone/>
              <a:tabLst>
                <a:tab pos="0" algn="l"/>
                <a:tab pos="190500" algn="l"/>
                <a:tab pos="304800" algn="l"/>
                <a:tab pos="609600" algn="l"/>
                <a:tab pos="927100" algn="l"/>
                <a:tab pos="1231900" algn="l"/>
                <a:tab pos="1536700" algn="l"/>
                <a:tab pos="1854200" algn="l"/>
                <a:tab pos="2159000" algn="l"/>
                <a:tab pos="2463800" algn="l"/>
                <a:tab pos="2781300" algn="l"/>
                <a:tab pos="3086100" algn="l"/>
                <a:tab pos="3390900" algn="l"/>
                <a:tab pos="3708400" algn="l"/>
              </a:tabLst>
              <a:defRPr sz="2349"/>
            </a:pPr>
            <a:r>
              <a:rPr sz="3200" dirty="0"/>
              <a:t>(c) Hence determine the zero drift and sensitivity drift coefficients (in units of mm/</a:t>
            </a:r>
            <a:r>
              <a:rPr sz="3200" baseline="31999" dirty="0"/>
              <a:t>o</a:t>
            </a:r>
            <a:r>
              <a:rPr sz="3200" dirty="0"/>
              <a:t>C and (mm per kg)/(</a:t>
            </a:r>
            <a:r>
              <a:rPr sz="3200" baseline="31999" dirty="0"/>
              <a:t>o</a:t>
            </a:r>
            <a:r>
              <a:rPr sz="3200" dirty="0"/>
              <a:t>C).</a:t>
            </a:r>
          </a:p>
        </p:txBody>
      </p:sp>
    </p:spTree>
    <p:extLst>
      <p:ext uri="{BB962C8B-B14F-4D97-AF65-F5344CB8AC3E}">
        <p14:creationId xmlns:p14="http://schemas.microsoft.com/office/powerpoint/2010/main" val="14290189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[Hysteresis Effects and Dead Space]</a:t>
            </a:r>
          </a:p>
        </p:txBody>
      </p:sp>
      <p:sp>
        <p:nvSpPr>
          <p:cNvPr id="303" name="Shape 303"/>
          <p:cNvSpPr>
            <a:spLocks noGrp="1"/>
          </p:cNvSpPr>
          <p:nvPr>
            <p:ph type="body" idx="1"/>
          </p:nvPr>
        </p:nvSpPr>
        <p:spPr>
          <a:xfrm>
            <a:off x="359353" y="1861223"/>
            <a:ext cx="12036262" cy="7642191"/>
          </a:xfrm>
          <a:prstGeom prst="rect">
            <a:avLst/>
          </a:prstGeom>
        </p:spPr>
        <p:txBody>
          <a:bodyPr/>
          <a:lstStyle/>
          <a:p>
            <a:pPr marL="454526" indent="-454526">
              <a:spcBef>
                <a:spcPts val="2300"/>
              </a:spcBef>
              <a:defRPr sz="2400"/>
            </a:pPr>
            <a:r>
              <a:rPr dirty="0"/>
              <a:t>When the input of the measurement is increased steadily from it LRV to its URV (Loading), the output characteristics curve usually varies from that produced by decreasing the input steadily from the URV to the LRV. </a:t>
            </a:r>
          </a:p>
          <a:p>
            <a:pPr marL="454526" indent="-454526">
              <a:spcBef>
                <a:spcPts val="2300"/>
              </a:spcBef>
              <a:defRPr sz="2400"/>
            </a:pPr>
            <a:r>
              <a:rPr b="1" dirty="0"/>
              <a:t>Hysteresis:</a:t>
            </a:r>
            <a:r>
              <a:rPr dirty="0"/>
              <a:t> The non-coincidence between the loading and unloading curves of an instrument.</a:t>
            </a:r>
          </a:p>
          <a:p>
            <a:pPr marL="454526" indent="-454526">
              <a:spcBef>
                <a:spcPts val="2300"/>
              </a:spcBef>
              <a:defRPr sz="2400"/>
            </a:pPr>
            <a:r>
              <a:rPr dirty="0"/>
              <a:t>Hysteresis is usually quantified as the maximum input hysteresis and a maximum output hysteresis.</a:t>
            </a:r>
          </a:p>
          <a:p>
            <a:pPr marL="454526" indent="-454526">
              <a:spcBef>
                <a:spcPts val="2300"/>
              </a:spcBef>
              <a:defRPr sz="2400"/>
            </a:pPr>
            <a:r>
              <a:rPr dirty="0"/>
              <a:t>Hysteresis can occur in instruments with</a:t>
            </a:r>
          </a:p>
          <a:p>
            <a:pPr marL="962526" lvl="1" indent="-454526">
              <a:spcBef>
                <a:spcPts val="2300"/>
              </a:spcBef>
              <a:defRPr sz="2400"/>
            </a:pPr>
            <a:r>
              <a:rPr dirty="0"/>
              <a:t>Springs (e.g. passive pressure gauge and a </a:t>
            </a:r>
            <a:r>
              <a:rPr dirty="0" err="1"/>
              <a:t>Prony</a:t>
            </a:r>
            <a:r>
              <a:rPr dirty="0"/>
              <a:t> brake (used for measuring torque))</a:t>
            </a:r>
          </a:p>
          <a:p>
            <a:pPr marL="962526" lvl="1" indent="-454526">
              <a:spcBef>
                <a:spcPts val="2300"/>
              </a:spcBef>
              <a:defRPr sz="2400"/>
            </a:pPr>
            <a:r>
              <a:rPr dirty="0"/>
              <a:t>variable friction due to direction ()</a:t>
            </a:r>
          </a:p>
          <a:p>
            <a:pPr marL="962526" lvl="1" indent="-454526">
              <a:spcBef>
                <a:spcPts val="2300"/>
              </a:spcBef>
              <a:defRPr sz="2400"/>
            </a:pPr>
            <a:r>
              <a:rPr dirty="0"/>
              <a:t>Electrical winding formed round iron core (e.g. inductance displacement transducer, the linear variable differential transformer, and the rotary differential transformer)</a:t>
            </a:r>
          </a:p>
        </p:txBody>
      </p:sp>
      <p:pic>
        <p:nvPicPr>
          <p:cNvPr id="304" name="pasted-image.png"/>
          <p:cNvPicPr>
            <a:picLocks noChangeAspect="1"/>
          </p:cNvPicPr>
          <p:nvPr/>
        </p:nvPicPr>
        <p:blipFill>
          <a:blip r:embed="rId3">
            <a:extLst/>
          </a:blip>
          <a:stretch>
            <a:fillRect/>
          </a:stretch>
        </p:blipFill>
        <p:spPr>
          <a:xfrm>
            <a:off x="6484282" y="5247016"/>
            <a:ext cx="6680873" cy="382091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03">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0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30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303">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3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1" build="p" bldLvl="5"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[Hysteresis Effects and Dead Space]</a:t>
            </a:r>
          </a:p>
        </p:txBody>
      </p:sp>
      <p:sp>
        <p:nvSpPr>
          <p:cNvPr id="307" name="Shape 307"/>
          <p:cNvSpPr>
            <a:spLocks noGrp="1"/>
          </p:cNvSpPr>
          <p:nvPr>
            <p:ph type="body" sz="half" idx="1"/>
          </p:nvPr>
        </p:nvSpPr>
        <p:spPr>
          <a:xfrm>
            <a:off x="359353" y="1684832"/>
            <a:ext cx="12036262" cy="2709434"/>
          </a:xfrm>
          <a:prstGeom prst="rect">
            <a:avLst/>
          </a:prstGeom>
        </p:spPr>
        <p:txBody>
          <a:bodyPr/>
          <a:lstStyle/>
          <a:p>
            <a:pPr marL="454526" indent="-454526">
              <a:spcBef>
                <a:spcPts val="2300"/>
              </a:spcBef>
              <a:defRPr sz="2400"/>
            </a:pPr>
            <a:r>
              <a:rPr b="1" dirty="0"/>
              <a:t>Dead Space:</a:t>
            </a:r>
            <a:r>
              <a:rPr dirty="0"/>
              <a:t> Dead space is defined as the range of different input values over which there is no change in output value.</a:t>
            </a:r>
          </a:p>
          <a:p>
            <a:pPr marL="454526" indent="-454526">
              <a:spcBef>
                <a:spcPts val="2300"/>
              </a:spcBef>
              <a:defRPr sz="2400"/>
            </a:pPr>
            <a:r>
              <a:rPr dirty="0"/>
              <a:t>Any instrument that exhibit hysteresis also has dead space but some instruments which do not exhibit hysteresis have dead space.</a:t>
            </a:r>
          </a:p>
        </p:txBody>
      </p:sp>
      <p:pic>
        <p:nvPicPr>
          <p:cNvPr id="308" name="pasted-image.png"/>
          <p:cNvPicPr>
            <a:picLocks noChangeAspect="1"/>
          </p:cNvPicPr>
          <p:nvPr/>
        </p:nvPicPr>
        <p:blipFill>
          <a:blip r:embed="rId2">
            <a:extLst/>
          </a:blip>
          <a:stretch>
            <a:fillRect/>
          </a:stretch>
        </p:blipFill>
        <p:spPr>
          <a:xfrm>
            <a:off x="557616" y="4332616"/>
            <a:ext cx="9320164" cy="5330369"/>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0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build="p" bldLvl="5"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rPr dirty="0"/>
              <a:t>[Dynamic Characteristics]</a:t>
            </a:r>
          </a:p>
        </p:txBody>
      </p:sp>
      <p:sp>
        <p:nvSpPr>
          <p:cNvPr id="311" name="Shape 311"/>
          <p:cNvSpPr>
            <a:spLocks noGrp="1"/>
          </p:cNvSpPr>
          <p:nvPr>
            <p:ph type="body" idx="1"/>
          </p:nvPr>
        </p:nvSpPr>
        <p:spPr>
          <a:xfrm>
            <a:off x="308553" y="1588656"/>
            <a:ext cx="12063414" cy="7533455"/>
          </a:xfrm>
          <a:prstGeom prst="rect">
            <a:avLst/>
          </a:prstGeom>
        </p:spPr>
        <p:txBody>
          <a:bodyPr/>
          <a:lstStyle/>
          <a:p>
            <a:pPr marL="454526" indent="-454526">
              <a:spcBef>
                <a:spcPts val="2300"/>
              </a:spcBef>
              <a:defRPr sz="2400"/>
            </a:pPr>
            <a:r>
              <a:rPr b="1" dirty="0"/>
              <a:t>Dynamic Characteristics of an instruments:</a:t>
            </a:r>
            <a:r>
              <a:rPr dirty="0"/>
              <a:t> behavior between the time a measured quantity changes value and the time when the instrument output attains a steady value in response.</a:t>
            </a:r>
          </a:p>
          <a:p>
            <a:pPr marL="454526" indent="-454526">
              <a:spcBef>
                <a:spcPts val="2300"/>
              </a:spcBef>
              <a:defRPr sz="2400"/>
            </a:pPr>
            <a:r>
              <a:rPr dirty="0"/>
              <a:t>Dynamic Characteristics quoted in the data sheet and its valid for the specific environmental conditions.</a:t>
            </a:r>
          </a:p>
          <a:p>
            <a:pPr marL="454526" indent="-454526">
              <a:spcBef>
                <a:spcPts val="2300"/>
              </a:spcBef>
              <a:defRPr sz="2400"/>
            </a:pPr>
            <a:r>
              <a:rPr dirty="0"/>
              <a:t>When the environmental conditions change, there can be variations in the dynamic characteristics as well.</a:t>
            </a:r>
          </a:p>
          <a:p>
            <a:pPr marL="454526" indent="-454526">
              <a:spcBef>
                <a:spcPts val="2300"/>
              </a:spcBef>
              <a:defRPr sz="2400"/>
            </a:pPr>
            <a:r>
              <a:rPr dirty="0"/>
              <a:t>For a linear, time-invariant measuring system, the general relation between input and output for time (t) &gt; 0 is: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11">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1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3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Static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[Dynamic Characteristics]</a:t>
            </a:r>
          </a:p>
        </p:txBody>
      </p:sp>
      <p:sp>
        <p:nvSpPr>
          <p:cNvPr id="314" name="Shape 314"/>
          <p:cNvSpPr>
            <a:spLocks noGrp="1"/>
          </p:cNvSpPr>
          <p:nvPr>
            <p:ph type="body" sz="quarter" idx="1"/>
          </p:nvPr>
        </p:nvSpPr>
        <p:spPr>
          <a:xfrm>
            <a:off x="308553" y="1721667"/>
            <a:ext cx="12063414" cy="1688875"/>
          </a:xfrm>
          <a:prstGeom prst="rect">
            <a:avLst/>
          </a:prstGeom>
        </p:spPr>
        <p:txBody>
          <a:bodyPr/>
          <a:lstStyle>
            <a:lvl1pPr marL="454526" indent="-454526">
              <a:spcBef>
                <a:spcPts val="2300"/>
              </a:spcBef>
              <a:defRPr sz="2400"/>
            </a:lvl1pPr>
          </a:lstStyle>
          <a:p>
            <a:r>
              <a:rPr dirty="0"/>
              <a:t>For a linear, time-invariant measuring system, the general relation between input and output for time (t) &gt; 0 is: </a:t>
            </a:r>
          </a:p>
        </p:txBody>
      </p:sp>
      <p:pic>
        <p:nvPicPr>
          <p:cNvPr id="315" name="MathTypeImage.pdf"/>
          <p:cNvPicPr>
            <a:picLocks noChangeAspect="1"/>
          </p:cNvPicPr>
          <p:nvPr/>
        </p:nvPicPr>
        <p:blipFill>
          <a:blip r:embed="rId2">
            <a:extLst/>
          </a:blip>
          <a:stretch>
            <a:fillRect/>
          </a:stretch>
        </p:blipFill>
        <p:spPr>
          <a:xfrm>
            <a:off x="1249147" y="3537138"/>
            <a:ext cx="10182141" cy="4601799"/>
          </a:xfrm>
          <a:prstGeom prst="rect">
            <a:avLst/>
          </a:prstGeom>
          <a:ln w="12700">
            <a:miter lim="400000"/>
          </a:ln>
        </p:spPr>
      </p:pic>
      <p:sp>
        <p:nvSpPr>
          <p:cNvPr id="316" name="Shape 316"/>
          <p:cNvSpPr/>
          <p:nvPr/>
        </p:nvSpPr>
        <p:spPr>
          <a:xfrm>
            <a:off x="147686" y="7995467"/>
            <a:ext cx="12063414" cy="168887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454526" indent="-454526" algn="l">
              <a:spcBef>
                <a:spcPts val="2300"/>
              </a:spcBef>
              <a:buClr>
                <a:srgbClr val="5C86B9"/>
              </a:buClr>
              <a:buSzPct val="70000"/>
              <a:buFont typeface="Zapf Dingbats"/>
              <a:buChar char="✤"/>
              <a:defRPr sz="2400">
                <a:solidFill>
                  <a:srgbClr val="000000"/>
                </a:solidFill>
              </a:defRPr>
            </a:pPr>
            <a:r>
              <a:rPr dirty="0"/>
              <a:t>Will consider three special cases namely: </a:t>
            </a:r>
            <a:r>
              <a:rPr b="1" dirty="0"/>
              <a:t>Zero-Order Instrument, First-Order Instrument, Second-Order Instrument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16">
                                            <p:bg/>
                                          </p:spTgt>
                                        </p:tgtEl>
                                        <p:attrNameLst>
                                          <p:attrName>style.visibility</p:attrName>
                                        </p:attrNameLst>
                                      </p:cBhvr>
                                      <p:to>
                                        <p:strVal val="visible"/>
                                      </p:to>
                                    </p:set>
                                  </p:childTnLst>
                                </p:cTn>
                              </p:par>
                              <p:par>
                                <p:cTn id="12" presetID="1" presetClass="entr" presetSubtype="0" fill="hold" grpId="2" nodeType="withEffect">
                                  <p:stCondLst>
                                    <p:cond delay="0"/>
                                  </p:stCondLst>
                                  <p:iterate>
                                    <p:tmAbs val="0"/>
                                  </p:iterate>
                                  <p:childTnLst>
                                    <p:set>
                                      <p:cBhvr>
                                        <p:cTn id="13" fill="hold"/>
                                        <p:tgtEl>
                                          <p:spTgt spid="3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1" build="p" bldLvl="5" animBg="1" advAuto="0"/>
      <p:bldP spid="316" grpId="2"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Systems of Measurement</a:t>
            </a:r>
          </a:p>
        </p:txBody>
      </p:sp>
      <p:sp>
        <p:nvSpPr>
          <p:cNvPr id="160" name="Shape 160"/>
          <p:cNvSpPr>
            <a:spLocks noGrp="1"/>
          </p:cNvSpPr>
          <p:nvPr>
            <p:ph type="body" idx="1"/>
          </p:nvPr>
        </p:nvSpPr>
        <p:spPr>
          <a:xfrm>
            <a:off x="355600" y="1899942"/>
            <a:ext cx="12293600" cy="7291336"/>
          </a:xfrm>
          <a:prstGeom prst="rect">
            <a:avLst/>
          </a:prstGeom>
        </p:spPr>
        <p:txBody>
          <a:bodyPr/>
          <a:lstStyle/>
          <a:p>
            <a:r>
              <a:rPr b="1" dirty="0"/>
              <a:t>Control/Instrumentation engineers</a:t>
            </a:r>
            <a:r>
              <a:rPr dirty="0"/>
              <a:t> are personnel responsible for the design, develop, installation, and/or maintaining equipment measuring instruments.</a:t>
            </a:r>
          </a:p>
          <a:p>
            <a:r>
              <a:rPr b="1" dirty="0"/>
              <a:t>Instrumentation Techniques and Instruments</a:t>
            </a:r>
            <a:r>
              <a:rPr dirty="0"/>
              <a:t> evolve all the time, thus a good instrumentation engineer must read appropriate technical journals regularly.</a:t>
            </a:r>
            <a:r>
              <a:rPr dirty="0">
                <a:latin typeface="Times New Roman"/>
                <a:ea typeface="Times New Roman"/>
                <a:cs typeface="Times New Roman"/>
                <a:sym typeface="Times New Roman"/>
              </a:rPr>
              <a:t>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rPr dirty="0"/>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rPr dirty="0"/>
              <a:t>[Zero-Order Instrument]</a:t>
            </a:r>
          </a:p>
        </p:txBody>
      </p:sp>
      <p:sp>
        <p:nvSpPr>
          <p:cNvPr id="319" name="Shape 319"/>
          <p:cNvSpPr>
            <a:spLocks noGrp="1"/>
          </p:cNvSpPr>
          <p:nvPr>
            <p:ph type="body" sz="half" idx="1"/>
          </p:nvPr>
        </p:nvSpPr>
        <p:spPr>
          <a:xfrm>
            <a:off x="470693" y="4191000"/>
            <a:ext cx="5837305" cy="4933090"/>
          </a:xfrm>
          <a:prstGeom prst="rect">
            <a:avLst/>
          </a:prstGeom>
        </p:spPr>
        <p:txBody>
          <a:bodyPr/>
          <a:lstStyle/>
          <a:p>
            <a:pPr marL="454526" indent="-454526">
              <a:spcBef>
                <a:spcPts val="2300"/>
              </a:spcBef>
              <a:defRPr sz="2400"/>
            </a:pPr>
            <a:r>
              <a:rPr dirty="0"/>
              <a:t>Instruments with such dynamic characteristic are called Zero-Order Instrument</a:t>
            </a:r>
          </a:p>
          <a:p>
            <a:pPr marL="454526" indent="-454526">
              <a:spcBef>
                <a:spcPts val="2300"/>
              </a:spcBef>
              <a:defRPr sz="2400"/>
            </a:pPr>
            <a:r>
              <a:rPr dirty="0"/>
              <a:t>The output changes instantaneously in response to an input change</a:t>
            </a:r>
          </a:p>
          <a:p>
            <a:pPr marL="454526" indent="-454526">
              <a:spcBef>
                <a:spcPts val="2300"/>
              </a:spcBef>
              <a:defRPr sz="2400"/>
            </a:pPr>
            <a:r>
              <a:rPr dirty="0"/>
              <a:t>Instrument gives a static output in response to a static input.</a:t>
            </a:r>
          </a:p>
        </p:txBody>
      </p:sp>
      <p:pic>
        <p:nvPicPr>
          <p:cNvPr id="320" name="MathTypeImage.pdf"/>
          <p:cNvPicPr>
            <a:picLocks noChangeAspect="1"/>
          </p:cNvPicPr>
          <p:nvPr/>
        </p:nvPicPr>
        <p:blipFill>
          <a:blip r:embed="rId2">
            <a:extLst/>
          </a:blip>
          <a:stretch>
            <a:fillRect/>
          </a:stretch>
        </p:blipFill>
        <p:spPr>
          <a:xfrm>
            <a:off x="825813" y="1993914"/>
            <a:ext cx="9468070" cy="1851299"/>
          </a:xfrm>
          <a:prstGeom prst="rect">
            <a:avLst/>
          </a:prstGeom>
          <a:ln w="12700">
            <a:miter lim="400000"/>
          </a:ln>
        </p:spPr>
      </p:pic>
      <p:pic>
        <p:nvPicPr>
          <p:cNvPr id="321" name="pasted-image.png"/>
          <p:cNvPicPr>
            <a:picLocks noChangeAspect="1"/>
          </p:cNvPicPr>
          <p:nvPr/>
        </p:nvPicPr>
        <p:blipFill>
          <a:blip r:embed="rId3">
            <a:extLst/>
          </a:blip>
          <a:srcRect l="5718" t="3979"/>
          <a:stretch>
            <a:fillRect/>
          </a:stretch>
        </p:blipFill>
        <p:spPr>
          <a:xfrm>
            <a:off x="6942056" y="3470010"/>
            <a:ext cx="5379521" cy="5062955"/>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1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1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[First-Order Instrument]</a:t>
            </a:r>
          </a:p>
        </p:txBody>
      </p:sp>
      <p:pic>
        <p:nvPicPr>
          <p:cNvPr id="324" name="MathTypeImage.pdf"/>
          <p:cNvPicPr>
            <a:picLocks noChangeAspect="1"/>
          </p:cNvPicPr>
          <p:nvPr/>
        </p:nvPicPr>
        <p:blipFill>
          <a:blip r:embed="rId2">
            <a:extLst/>
          </a:blip>
          <a:stretch>
            <a:fillRect/>
          </a:stretch>
        </p:blipFill>
        <p:spPr>
          <a:xfrm>
            <a:off x="385547" y="1932367"/>
            <a:ext cx="10367271" cy="7325852"/>
          </a:xfrm>
          <a:prstGeom prst="rect">
            <a:avLst/>
          </a:prstGeom>
          <a:ln w="12700">
            <a:miter lim="400000"/>
          </a:ln>
        </p:spPr>
      </p:pic>
      <p:pic>
        <p:nvPicPr>
          <p:cNvPr id="325" name="pasted-image.png"/>
          <p:cNvPicPr>
            <a:picLocks noChangeAspect="1"/>
          </p:cNvPicPr>
          <p:nvPr/>
        </p:nvPicPr>
        <p:blipFill>
          <a:blip r:embed="rId3">
            <a:extLst/>
          </a:blip>
          <a:stretch>
            <a:fillRect/>
          </a:stretch>
        </p:blipFill>
        <p:spPr>
          <a:xfrm>
            <a:off x="5425686" y="2347846"/>
            <a:ext cx="7255528" cy="4312962"/>
          </a:xfrm>
          <a:prstGeom prst="rect">
            <a:avLst/>
          </a:prstGeom>
          <a:ln w="12700">
            <a:miter lim="400000"/>
          </a:ln>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[Second-Order Instrument]</a:t>
            </a:r>
          </a:p>
        </p:txBody>
      </p:sp>
      <p:pic>
        <p:nvPicPr>
          <p:cNvPr id="328" name="pasted-image.png"/>
          <p:cNvPicPr>
            <a:picLocks noChangeAspect="1"/>
          </p:cNvPicPr>
          <p:nvPr/>
        </p:nvPicPr>
        <p:blipFill>
          <a:blip r:embed="rId2">
            <a:extLst/>
          </a:blip>
          <a:stretch>
            <a:fillRect/>
          </a:stretch>
        </p:blipFill>
        <p:spPr>
          <a:xfrm>
            <a:off x="611293" y="1942401"/>
            <a:ext cx="11782214" cy="6250029"/>
          </a:xfrm>
          <a:prstGeom prst="rect">
            <a:avLst/>
          </a:prstGeom>
          <a:ln w="12700">
            <a:miter lim="400000"/>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[Second-Order Instrument]</a:t>
            </a:r>
          </a:p>
        </p:txBody>
      </p:sp>
      <p:pic>
        <p:nvPicPr>
          <p:cNvPr id="331" name="pasted-image.png"/>
          <p:cNvPicPr>
            <a:picLocks noChangeAspect="1"/>
          </p:cNvPicPr>
          <p:nvPr/>
        </p:nvPicPr>
        <p:blipFill>
          <a:blip r:embed="rId2">
            <a:extLst/>
          </a:blip>
          <a:stretch>
            <a:fillRect/>
          </a:stretch>
        </p:blipFill>
        <p:spPr>
          <a:xfrm>
            <a:off x="304799" y="1633043"/>
            <a:ext cx="11345103" cy="7009307"/>
          </a:xfrm>
          <a:prstGeom prst="rect">
            <a:avLst/>
          </a:prstGeom>
          <a:ln w="12700">
            <a:miter lim="400000"/>
          </a:ln>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[Second-Order Instrument]</a:t>
            </a:r>
          </a:p>
        </p:txBody>
      </p:sp>
      <p:pic>
        <p:nvPicPr>
          <p:cNvPr id="334" name="pasted-image.png"/>
          <p:cNvPicPr>
            <a:picLocks noChangeAspect="1"/>
          </p:cNvPicPr>
          <p:nvPr/>
        </p:nvPicPr>
        <p:blipFill>
          <a:blip r:embed="rId2">
            <a:extLst/>
          </a:blip>
          <a:stretch>
            <a:fillRect/>
          </a:stretch>
        </p:blipFill>
        <p:spPr>
          <a:xfrm>
            <a:off x="946058" y="1633043"/>
            <a:ext cx="9915946" cy="7883789"/>
          </a:xfrm>
          <a:prstGeom prst="rect">
            <a:avLst/>
          </a:prstGeom>
          <a:ln w="12700">
            <a:miter lim="400000"/>
          </a:ln>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[Second-Order Instrument ]</a:t>
            </a:r>
          </a:p>
        </p:txBody>
      </p:sp>
      <p:pic>
        <p:nvPicPr>
          <p:cNvPr id="337" name="MathTypeImage.pdf"/>
          <p:cNvPicPr>
            <a:picLocks noChangeAspect="1"/>
          </p:cNvPicPr>
          <p:nvPr/>
        </p:nvPicPr>
        <p:blipFill>
          <a:blip r:embed="rId2">
            <a:extLst/>
          </a:blip>
          <a:stretch>
            <a:fillRect/>
          </a:stretch>
        </p:blipFill>
        <p:spPr>
          <a:xfrm>
            <a:off x="548301" y="1915434"/>
            <a:ext cx="8856429" cy="7500852"/>
          </a:xfrm>
          <a:prstGeom prst="rect">
            <a:avLst/>
          </a:prstGeom>
          <a:ln w="12700">
            <a:miter lim="400000"/>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normAutofit fontScale="90000"/>
          </a:bodyPr>
          <a:lstStyle/>
          <a:p>
            <a:pPr algn="ctr" defTabSz="457200">
              <a:lnSpc>
                <a:spcPts val="7500"/>
              </a:lnSpc>
              <a:spcBef>
                <a:spcPts val="1200"/>
              </a:spcBef>
              <a:defRPr sz="3200" spc="0">
                <a:solidFill>
                  <a:srgbClr val="000000"/>
                </a:solidFill>
                <a:latin typeface="Times"/>
                <a:ea typeface="Times"/>
                <a:cs typeface="Times"/>
                <a:sym typeface="Times"/>
              </a:defRPr>
            </a:pPr>
            <a:r>
              <a:t>Dynamic Characteristics of Instruments </a:t>
            </a:r>
          </a:p>
          <a:p>
            <a:pPr algn="ctr" defTabSz="457200">
              <a:lnSpc>
                <a:spcPts val="7500"/>
              </a:lnSpc>
              <a:spcBef>
                <a:spcPts val="1200"/>
              </a:spcBef>
              <a:defRPr sz="3200" spc="0">
                <a:solidFill>
                  <a:srgbClr val="000000"/>
                </a:solidFill>
                <a:latin typeface="Times"/>
                <a:ea typeface="Times"/>
                <a:cs typeface="Times"/>
                <a:sym typeface="Times"/>
              </a:defRPr>
            </a:pPr>
            <a:r>
              <a:t>[Second-Order Instrument ]</a:t>
            </a:r>
          </a:p>
        </p:txBody>
      </p:sp>
      <p:pic>
        <p:nvPicPr>
          <p:cNvPr id="340" name="pasted-image.png"/>
          <p:cNvPicPr>
            <a:picLocks noChangeAspect="1"/>
          </p:cNvPicPr>
          <p:nvPr/>
        </p:nvPicPr>
        <p:blipFill>
          <a:blip r:embed="rId2">
            <a:extLst/>
          </a:blip>
          <a:srcRect b="1362"/>
          <a:stretch>
            <a:fillRect/>
          </a:stretch>
        </p:blipFill>
        <p:spPr>
          <a:xfrm>
            <a:off x="5627790" y="1684833"/>
            <a:ext cx="7385917" cy="6607830"/>
          </a:xfrm>
          <a:prstGeom prst="rect">
            <a:avLst/>
          </a:prstGeom>
          <a:ln w="12700">
            <a:miter lim="400000"/>
          </a:ln>
        </p:spPr>
      </p:pic>
      <p:sp>
        <p:nvSpPr>
          <p:cNvPr id="341" name="Shape 341"/>
          <p:cNvSpPr>
            <a:spLocks noGrp="1"/>
          </p:cNvSpPr>
          <p:nvPr>
            <p:ph type="body" sz="half" idx="1"/>
          </p:nvPr>
        </p:nvSpPr>
        <p:spPr>
          <a:xfrm>
            <a:off x="115093" y="1684832"/>
            <a:ext cx="5652891" cy="7925034"/>
          </a:xfrm>
          <a:prstGeom prst="rect">
            <a:avLst/>
          </a:prstGeom>
        </p:spPr>
        <p:txBody>
          <a:bodyPr/>
          <a:lstStyle/>
          <a:p>
            <a:pPr marL="295442" indent="-295442" defTabSz="379729">
              <a:spcBef>
                <a:spcPts val="1400"/>
              </a:spcBef>
              <a:defRPr sz="1560"/>
            </a:pPr>
            <a:r>
              <a:rPr dirty="0"/>
              <a:t>Damping:</a:t>
            </a:r>
          </a:p>
          <a:p>
            <a:pPr marL="538747" lvl="1" indent="-208547" defTabSz="379729">
              <a:spcBef>
                <a:spcPts val="1400"/>
              </a:spcBef>
              <a:defRPr sz="1560"/>
            </a:pPr>
            <a:r>
              <a:rPr dirty="0"/>
              <a:t>A: where </a:t>
            </a:r>
            <a:r>
              <a:rPr dirty="0" err="1"/>
              <a:t>ξ</a:t>
            </a:r>
            <a:r>
              <a:rPr dirty="0"/>
              <a:t> = 0 : No damping: Constant amplitude oscillations when disturbed by any change in the physical quantity measured. </a:t>
            </a:r>
          </a:p>
          <a:p>
            <a:pPr marL="538747" lvl="1" indent="-208547" defTabSz="379729">
              <a:spcBef>
                <a:spcPts val="1400"/>
              </a:spcBef>
              <a:defRPr sz="1560"/>
            </a:pPr>
            <a:r>
              <a:rPr dirty="0"/>
              <a:t>B: light damping of </a:t>
            </a:r>
            <a:r>
              <a:rPr dirty="0" err="1"/>
              <a:t>ξ</a:t>
            </a:r>
            <a:r>
              <a:rPr dirty="0"/>
              <a:t> = 0.2, The response to a step change in input is still oscillatory but the oscillations die down gradually. </a:t>
            </a:r>
          </a:p>
          <a:p>
            <a:pPr marL="538747" lvl="1" indent="-208547" defTabSz="379729">
              <a:spcBef>
                <a:spcPts val="1400"/>
              </a:spcBef>
              <a:defRPr sz="1560"/>
            </a:pPr>
            <a:r>
              <a:rPr dirty="0"/>
              <a:t>A further increase in the value of x reduces oscillations and overshoots still more, as shown by curves C and D</a:t>
            </a:r>
          </a:p>
          <a:p>
            <a:pPr marL="538747" lvl="1" indent="-208547" defTabSz="379729">
              <a:spcBef>
                <a:spcPts val="1400"/>
              </a:spcBef>
              <a:defRPr sz="1560"/>
            </a:pPr>
            <a:r>
              <a:rPr dirty="0"/>
              <a:t>Finally the response becomes very overdamped, as shown by curve E, where the output reading creeps up slowly toward the correct reading. </a:t>
            </a:r>
          </a:p>
          <a:p>
            <a:pPr marL="538747" lvl="1" indent="-208547" defTabSz="379729">
              <a:spcBef>
                <a:spcPts val="1400"/>
              </a:spcBef>
              <a:defRPr sz="1560"/>
            </a:pPr>
            <a:r>
              <a:rPr dirty="0"/>
              <a:t>The extreme response curves A and E are grossly unsuitable for any measuring instrument. </a:t>
            </a:r>
          </a:p>
          <a:p>
            <a:pPr marL="538747" lvl="1" indent="-208547" defTabSz="379729">
              <a:spcBef>
                <a:spcPts val="1400"/>
              </a:spcBef>
              <a:defRPr sz="1560"/>
            </a:pPr>
            <a:r>
              <a:rPr dirty="0"/>
              <a:t>If an instrument were to be only ever subjected to step inputs, then the design strategy would be to aim toward a damping ratio of 0.707, which gives the critically damped response (C). </a:t>
            </a:r>
          </a:p>
          <a:p>
            <a:pPr marL="538747" lvl="1" indent="-208547" defTabSz="379729">
              <a:spcBef>
                <a:spcPts val="1400"/>
              </a:spcBef>
              <a:defRPr sz="1560"/>
            </a:pPr>
            <a:r>
              <a:rPr dirty="0"/>
              <a:t>Unfortunately, most of the physical quantities that instruments are required to measure do not change in the mathematically convenient form of steps, but rather in the form of ramps of varying slopes. </a:t>
            </a:r>
          </a:p>
          <a:p>
            <a:pPr marL="538747" lvl="1" indent="-208547" defTabSz="379729">
              <a:spcBef>
                <a:spcPts val="1400"/>
              </a:spcBef>
              <a:defRPr sz="1560"/>
            </a:pPr>
            <a:r>
              <a:rPr dirty="0"/>
              <a:t>Commercial Instruments generally have </a:t>
            </a:r>
            <a:r>
              <a:rPr dirty="0" err="1"/>
              <a:t>ξ</a:t>
            </a:r>
            <a:r>
              <a:rPr dirty="0"/>
              <a:t>  from </a:t>
            </a:r>
            <a:r>
              <a:rPr dirty="0" err="1"/>
              <a:t>ξ</a:t>
            </a:r>
            <a:r>
              <a:rPr dirty="0"/>
              <a:t> = 0.6 to 0.8.</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41">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4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341">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41">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341">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341">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p:tmAbs val="0"/>
                                  </p:iterate>
                                  <p:childTnLst>
                                    <p:set>
                                      <p:cBhvr>
                                        <p:cTn id="29" fill="hold"/>
                                        <p:tgtEl>
                                          <p:spTgt spid="341">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3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1" build="p" bldLvl="5"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lvl1pPr defTabSz="420624">
              <a:defRPr sz="4608" spc="-92"/>
            </a:lvl1pPr>
          </a:lstStyle>
          <a:p>
            <a:r>
              <a:t>CALCULATION OF COMPLEX POWER</a:t>
            </a:r>
          </a:p>
        </p:txBody>
      </p:sp>
      <p:sp>
        <p:nvSpPr>
          <p:cNvPr id="344" name="Shape 344"/>
          <p:cNvSpPr>
            <a:spLocks noGrp="1"/>
          </p:cNvSpPr>
          <p:nvPr>
            <p:ph type="body" idx="1"/>
          </p:nvPr>
        </p:nvSpPr>
        <p:spPr>
          <a:xfrm>
            <a:off x="427047" y="2840028"/>
            <a:ext cx="12192002" cy="5331241"/>
          </a:xfrm>
          <a:prstGeom prst="rect">
            <a:avLst/>
          </a:prstGeom>
        </p:spPr>
        <p:txBody>
          <a:bodyPr/>
          <a:lstStyle/>
          <a:p>
            <a:pPr marL="0" indent="0" algn="ctr">
              <a:buSzTx/>
              <a:buNone/>
              <a:defRPr b="1" u="sng"/>
            </a:pPr>
            <a:r>
              <a:rPr dirty="0"/>
              <a:t>THANK YOU </a:t>
            </a:r>
          </a:p>
          <a:p>
            <a:pPr marL="0" indent="0" algn="ctr">
              <a:buSzTx/>
              <a:buNone/>
              <a:defRPr b="1" u="sng"/>
            </a:pPr>
            <a:r>
              <a:rPr dirty="0"/>
              <a:t>AND</a:t>
            </a:r>
          </a:p>
          <a:p>
            <a:pPr marL="0" indent="0" algn="ctr">
              <a:buSzTx/>
              <a:buNone/>
              <a:defRPr b="1" u="sng"/>
            </a:pPr>
            <a:r>
              <a:rPr dirty="0"/>
              <a:t>ALL THE BEST</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Quiz 1 (Write only answers) </a:t>
            </a:r>
            <a:r>
              <a:rPr lang="mr-IN" sz="4000" dirty="0"/>
              <a:t>–</a:t>
            </a:r>
            <a:r>
              <a:rPr lang="en-US" sz="4000" dirty="0"/>
              <a:t> 5 Mins</a:t>
            </a:r>
          </a:p>
        </p:txBody>
      </p:sp>
      <p:sp>
        <p:nvSpPr>
          <p:cNvPr id="3" name="Text Placeholder 2"/>
          <p:cNvSpPr>
            <a:spLocks noGrp="1"/>
          </p:cNvSpPr>
          <p:nvPr>
            <p:ph type="body" idx="1"/>
          </p:nvPr>
        </p:nvSpPr>
        <p:spPr>
          <a:xfrm>
            <a:off x="426632" y="7028506"/>
            <a:ext cx="12496800" cy="2232851"/>
          </a:xfrm>
        </p:spPr>
        <p:txBody>
          <a:bodyPr>
            <a:normAutofit fontScale="70000" lnSpcReduction="20000"/>
          </a:bodyPr>
          <a:lstStyle/>
          <a:p>
            <a:pPr>
              <a:spcBef>
                <a:spcPts val="0"/>
              </a:spcBef>
              <a:spcAft>
                <a:spcPts val="600"/>
              </a:spcAft>
            </a:pPr>
            <a:r>
              <a:rPr lang="en-US" b="1" dirty="0" smtClean="0">
                <a:latin typeface="Times New Roman" charset="0"/>
                <a:ea typeface="Times New Roman" charset="0"/>
                <a:cs typeface="Times New Roman" charset="0"/>
              </a:rPr>
              <a:t>Five </a:t>
            </a:r>
            <a:r>
              <a:rPr lang="en-US" b="1" dirty="0">
                <a:latin typeface="Times New Roman" charset="0"/>
                <a:ea typeface="Times New Roman" charset="0"/>
                <a:cs typeface="Times New Roman" charset="0"/>
              </a:rPr>
              <a:t>sensors, labelled A to F, were used to measure a D.C. voltage of 3V. Each measurement was repeated 1000 times and the mean and standard deviation of the measurements were taken. The table below shows the statistics for the individual sensors. </a:t>
            </a:r>
          </a:p>
          <a:p>
            <a:pPr>
              <a:spcBef>
                <a:spcPts val="0"/>
              </a:spcBef>
              <a:spcAft>
                <a:spcPts val="600"/>
              </a:spcAft>
            </a:pPr>
            <a:r>
              <a:rPr lang="en-US" b="1" dirty="0">
                <a:latin typeface="Times New Roman" charset="0"/>
                <a:ea typeface="Times New Roman" charset="0"/>
                <a:cs typeface="Times New Roman" charset="0"/>
              </a:rPr>
              <a:t>(a) Order the sensors in order of increasing accuracy.</a:t>
            </a:r>
          </a:p>
          <a:p>
            <a:pPr>
              <a:spcBef>
                <a:spcPts val="0"/>
              </a:spcBef>
              <a:spcAft>
                <a:spcPts val="600"/>
              </a:spcAft>
            </a:pPr>
            <a:r>
              <a:rPr lang="en-US" b="1" dirty="0">
                <a:latin typeface="Times New Roman" charset="0"/>
                <a:ea typeface="Times New Roman" charset="0"/>
                <a:cs typeface="Times New Roman" charset="0"/>
              </a:rPr>
              <a:t>(b) Order the sensors in order of increasing precision.</a:t>
            </a:r>
          </a:p>
        </p:txBody>
      </p:sp>
      <p:graphicFrame>
        <p:nvGraphicFramePr>
          <p:cNvPr id="4" name="Table 3"/>
          <p:cNvGraphicFramePr>
            <a:graphicFrameLocks noGrp="1"/>
          </p:cNvGraphicFramePr>
          <p:nvPr>
            <p:extLst>
              <p:ext uri="{D42A27DB-BD31-4B8C-83A1-F6EECF244321}">
                <p14:modId xmlns:p14="http://schemas.microsoft.com/office/powerpoint/2010/main" val="1468558056"/>
              </p:ext>
            </p:extLst>
          </p:nvPr>
        </p:nvGraphicFramePr>
        <p:xfrm>
          <a:off x="705097" y="1694506"/>
          <a:ext cx="11939870" cy="5334000"/>
        </p:xfrm>
        <a:graphic>
          <a:graphicData uri="http://schemas.openxmlformats.org/drawingml/2006/table">
            <a:tbl>
              <a:tblPr firstRow="1" bandRow="1">
                <a:tableStyleId>{5940675A-B579-460E-94D1-54222C63F5DA}</a:tableStyleId>
              </a:tblPr>
              <a:tblGrid>
                <a:gridCol w="3381022">
                  <a:extLst>
                    <a:ext uri="{9D8B030D-6E8A-4147-A177-3AD203B41FA5}">
                      <a16:colId xmlns:a16="http://schemas.microsoft.com/office/drawing/2014/main" val="20000"/>
                    </a:ext>
                  </a:extLst>
                </a:gridCol>
                <a:gridCol w="2583180">
                  <a:extLst>
                    <a:ext uri="{9D8B030D-6E8A-4147-A177-3AD203B41FA5}">
                      <a16:colId xmlns:a16="http://schemas.microsoft.com/office/drawing/2014/main" val="20001"/>
                    </a:ext>
                  </a:extLst>
                </a:gridCol>
                <a:gridCol w="5975668">
                  <a:extLst>
                    <a:ext uri="{9D8B030D-6E8A-4147-A177-3AD203B41FA5}">
                      <a16:colId xmlns:a16="http://schemas.microsoft.com/office/drawing/2014/main" val="20002"/>
                    </a:ext>
                  </a:extLst>
                </a:gridCol>
              </a:tblGrid>
              <a:tr h="354471">
                <a:tc>
                  <a:txBody>
                    <a:bodyPr/>
                    <a:lstStyle/>
                    <a:p>
                      <a:r>
                        <a:rPr lang="en-US" sz="4400" dirty="0"/>
                        <a:t>Sensor </a:t>
                      </a:r>
                    </a:p>
                  </a:txBody>
                  <a:tcPr/>
                </a:tc>
                <a:tc>
                  <a:txBody>
                    <a:bodyPr/>
                    <a:lstStyle/>
                    <a:p>
                      <a:r>
                        <a:rPr lang="en-US" sz="4400" dirty="0"/>
                        <a:t>Mean (V)</a:t>
                      </a:r>
                    </a:p>
                  </a:txBody>
                  <a:tcPr/>
                </a:tc>
                <a:tc>
                  <a:txBody>
                    <a:bodyPr/>
                    <a:lstStyle/>
                    <a:p>
                      <a:r>
                        <a:rPr lang="en-US" sz="4400" dirty="0"/>
                        <a:t>Standard Deviation(V)</a:t>
                      </a:r>
                    </a:p>
                  </a:txBody>
                  <a:tcPr/>
                </a:tc>
                <a:extLst>
                  <a:ext uri="{0D108BD9-81ED-4DB2-BD59-A6C34878D82A}">
                    <a16:rowId xmlns:a16="http://schemas.microsoft.com/office/drawing/2014/main" val="10000"/>
                  </a:ext>
                </a:extLst>
              </a:tr>
              <a:tr h="370840">
                <a:tc>
                  <a:txBody>
                    <a:bodyPr/>
                    <a:lstStyle/>
                    <a:p>
                      <a:r>
                        <a:rPr lang="en-US" sz="4400" dirty="0"/>
                        <a:t>A</a:t>
                      </a:r>
                    </a:p>
                  </a:txBody>
                  <a:tcPr/>
                </a:tc>
                <a:tc>
                  <a:txBody>
                    <a:bodyPr/>
                    <a:lstStyle/>
                    <a:p>
                      <a:r>
                        <a:rPr lang="en-US" sz="4400" dirty="0"/>
                        <a:t>3.44</a:t>
                      </a:r>
                    </a:p>
                  </a:txBody>
                  <a:tcPr/>
                </a:tc>
                <a:tc>
                  <a:txBody>
                    <a:bodyPr/>
                    <a:lstStyle/>
                    <a:p>
                      <a:r>
                        <a:rPr lang="en-US" sz="4400" dirty="0"/>
                        <a:t>0.4</a:t>
                      </a:r>
                    </a:p>
                  </a:txBody>
                  <a:tcPr/>
                </a:tc>
                <a:extLst>
                  <a:ext uri="{0D108BD9-81ED-4DB2-BD59-A6C34878D82A}">
                    <a16:rowId xmlns:a16="http://schemas.microsoft.com/office/drawing/2014/main" val="10001"/>
                  </a:ext>
                </a:extLst>
              </a:tr>
              <a:tr h="370840">
                <a:tc>
                  <a:txBody>
                    <a:bodyPr/>
                    <a:lstStyle/>
                    <a:p>
                      <a:r>
                        <a:rPr lang="en-US" sz="4400" dirty="0"/>
                        <a:t>B</a:t>
                      </a:r>
                    </a:p>
                  </a:txBody>
                  <a:tcPr/>
                </a:tc>
                <a:tc>
                  <a:txBody>
                    <a:bodyPr/>
                    <a:lstStyle/>
                    <a:p>
                      <a:r>
                        <a:rPr lang="en-US" sz="4400" dirty="0"/>
                        <a:t>3.72</a:t>
                      </a:r>
                    </a:p>
                  </a:txBody>
                  <a:tcPr/>
                </a:tc>
                <a:tc>
                  <a:txBody>
                    <a:bodyPr/>
                    <a:lstStyle/>
                    <a:p>
                      <a:r>
                        <a:rPr lang="en-US" sz="4400" dirty="0"/>
                        <a:t>0.5</a:t>
                      </a:r>
                    </a:p>
                  </a:txBody>
                  <a:tcPr/>
                </a:tc>
                <a:extLst>
                  <a:ext uri="{0D108BD9-81ED-4DB2-BD59-A6C34878D82A}">
                    <a16:rowId xmlns:a16="http://schemas.microsoft.com/office/drawing/2014/main" val="10002"/>
                  </a:ext>
                </a:extLst>
              </a:tr>
              <a:tr h="370840">
                <a:tc>
                  <a:txBody>
                    <a:bodyPr/>
                    <a:lstStyle/>
                    <a:p>
                      <a:r>
                        <a:rPr lang="en-US" sz="4400" dirty="0"/>
                        <a:t>C</a:t>
                      </a:r>
                    </a:p>
                  </a:txBody>
                  <a:tcPr/>
                </a:tc>
                <a:tc>
                  <a:txBody>
                    <a:bodyPr/>
                    <a:lstStyle/>
                    <a:p>
                      <a:r>
                        <a:rPr lang="en-US" sz="4400" dirty="0"/>
                        <a:t>2.84</a:t>
                      </a:r>
                    </a:p>
                  </a:txBody>
                  <a:tcPr/>
                </a:tc>
                <a:tc>
                  <a:txBody>
                    <a:bodyPr/>
                    <a:lstStyle/>
                    <a:p>
                      <a:r>
                        <a:rPr lang="en-US" sz="4400" dirty="0"/>
                        <a:t>0.33</a:t>
                      </a:r>
                    </a:p>
                  </a:txBody>
                  <a:tcPr/>
                </a:tc>
                <a:extLst>
                  <a:ext uri="{0D108BD9-81ED-4DB2-BD59-A6C34878D82A}">
                    <a16:rowId xmlns:a16="http://schemas.microsoft.com/office/drawing/2014/main" val="10003"/>
                  </a:ext>
                </a:extLst>
              </a:tr>
              <a:tr h="370840">
                <a:tc>
                  <a:txBody>
                    <a:bodyPr/>
                    <a:lstStyle/>
                    <a:p>
                      <a:r>
                        <a:rPr lang="en-US" sz="4400" dirty="0"/>
                        <a:t>D</a:t>
                      </a:r>
                    </a:p>
                  </a:txBody>
                  <a:tcPr/>
                </a:tc>
                <a:tc>
                  <a:txBody>
                    <a:bodyPr/>
                    <a:lstStyle/>
                    <a:p>
                      <a:r>
                        <a:rPr lang="en-US" sz="4400" dirty="0"/>
                        <a:t>2.62</a:t>
                      </a:r>
                    </a:p>
                  </a:txBody>
                  <a:tcPr/>
                </a:tc>
                <a:tc>
                  <a:txBody>
                    <a:bodyPr/>
                    <a:lstStyle/>
                    <a:p>
                      <a:r>
                        <a:rPr lang="en-US" sz="4400" dirty="0"/>
                        <a:t>0.64</a:t>
                      </a:r>
                    </a:p>
                  </a:txBody>
                  <a:tcPr/>
                </a:tc>
                <a:extLst>
                  <a:ext uri="{0D108BD9-81ED-4DB2-BD59-A6C34878D82A}">
                    <a16:rowId xmlns:a16="http://schemas.microsoft.com/office/drawing/2014/main" val="10004"/>
                  </a:ext>
                </a:extLst>
              </a:tr>
              <a:tr h="370840">
                <a:tc>
                  <a:txBody>
                    <a:bodyPr/>
                    <a:lstStyle/>
                    <a:p>
                      <a:r>
                        <a:rPr lang="en-US" sz="4400" dirty="0"/>
                        <a:t>E</a:t>
                      </a:r>
                    </a:p>
                  </a:txBody>
                  <a:tcPr/>
                </a:tc>
                <a:tc>
                  <a:txBody>
                    <a:bodyPr/>
                    <a:lstStyle/>
                    <a:p>
                      <a:r>
                        <a:rPr lang="en-US" sz="4400" dirty="0"/>
                        <a:t>3.33</a:t>
                      </a:r>
                    </a:p>
                  </a:txBody>
                  <a:tcPr/>
                </a:tc>
                <a:tc>
                  <a:txBody>
                    <a:bodyPr/>
                    <a:lstStyle/>
                    <a:p>
                      <a:r>
                        <a:rPr lang="en-US" sz="4400" dirty="0"/>
                        <a:t>0.22</a:t>
                      </a:r>
                    </a:p>
                  </a:txBody>
                  <a:tcPr/>
                </a:tc>
                <a:extLst>
                  <a:ext uri="{0D108BD9-81ED-4DB2-BD59-A6C34878D82A}">
                    <a16:rowId xmlns:a16="http://schemas.microsoft.com/office/drawing/2014/main" val="10005"/>
                  </a:ext>
                </a:extLst>
              </a:tr>
              <a:tr h="370840">
                <a:tc>
                  <a:txBody>
                    <a:bodyPr/>
                    <a:lstStyle/>
                    <a:p>
                      <a:r>
                        <a:rPr lang="en-US" sz="4400" dirty="0"/>
                        <a:t>F</a:t>
                      </a:r>
                    </a:p>
                  </a:txBody>
                  <a:tcPr/>
                </a:tc>
                <a:tc>
                  <a:txBody>
                    <a:bodyPr/>
                    <a:lstStyle/>
                    <a:p>
                      <a:r>
                        <a:rPr lang="en-US" sz="4400" dirty="0"/>
                        <a:t>2.93</a:t>
                      </a:r>
                    </a:p>
                  </a:txBody>
                  <a:tcPr/>
                </a:tc>
                <a:tc>
                  <a:txBody>
                    <a:bodyPr/>
                    <a:lstStyle/>
                    <a:p>
                      <a:r>
                        <a:rPr lang="en-US" sz="4400" dirty="0"/>
                        <a:t>0.11</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04270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t>Systems of Measurement</a:t>
            </a:r>
          </a:p>
        </p:txBody>
      </p:sp>
      <p:sp>
        <p:nvSpPr>
          <p:cNvPr id="163" name="Shape 163"/>
          <p:cNvSpPr>
            <a:spLocks noGrp="1"/>
          </p:cNvSpPr>
          <p:nvPr>
            <p:ph type="body" sz="half" idx="1"/>
          </p:nvPr>
        </p:nvSpPr>
        <p:spPr>
          <a:xfrm>
            <a:off x="460027" y="5533224"/>
            <a:ext cx="12084746" cy="3828843"/>
          </a:xfrm>
          <a:prstGeom prst="rect">
            <a:avLst/>
          </a:prstGeom>
        </p:spPr>
        <p:txBody>
          <a:bodyPr/>
          <a:lstStyle/>
          <a:p>
            <a:r>
              <a:rPr dirty="0"/>
              <a:t>The </a:t>
            </a:r>
            <a:r>
              <a:rPr b="1" dirty="0"/>
              <a:t>Sensor</a:t>
            </a:r>
            <a:r>
              <a:rPr dirty="0"/>
              <a:t> gives an output that is a function of the measuring (quantity being measured)</a:t>
            </a:r>
          </a:p>
          <a:p>
            <a:pPr lvl="1"/>
            <a:r>
              <a:rPr dirty="0"/>
              <a:t> E.g. liquid-in-glass thermometer, a thermocouple, and a strain gauge.</a:t>
            </a:r>
          </a:p>
        </p:txBody>
      </p:sp>
      <p:pic>
        <p:nvPicPr>
          <p:cNvPr id="164" name="pasted-image.png"/>
          <p:cNvPicPr>
            <a:picLocks noChangeAspect="1"/>
          </p:cNvPicPr>
          <p:nvPr/>
        </p:nvPicPr>
        <p:blipFill>
          <a:blip r:embed="rId3">
            <a:extLst/>
          </a:blip>
          <a:srcRect r="1013" b="14690"/>
          <a:stretch>
            <a:fillRect/>
          </a:stretch>
        </p:blipFill>
        <p:spPr>
          <a:xfrm>
            <a:off x="1704189" y="1537856"/>
            <a:ext cx="8807639" cy="4103321"/>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Systems of Measurement</a:t>
            </a:r>
          </a:p>
        </p:txBody>
      </p:sp>
      <p:sp>
        <p:nvSpPr>
          <p:cNvPr id="167" name="Shape 167"/>
          <p:cNvSpPr>
            <a:spLocks noGrp="1"/>
          </p:cNvSpPr>
          <p:nvPr>
            <p:ph type="body" sz="half" idx="1"/>
          </p:nvPr>
        </p:nvSpPr>
        <p:spPr>
          <a:xfrm>
            <a:off x="460027" y="6115859"/>
            <a:ext cx="12084746" cy="3246208"/>
          </a:xfrm>
          <a:prstGeom prst="rect">
            <a:avLst/>
          </a:prstGeom>
        </p:spPr>
        <p:txBody>
          <a:bodyPr/>
          <a:lstStyle/>
          <a:p>
            <a:pPr marL="381000" indent="-381000" defTabSz="438150">
              <a:spcBef>
                <a:spcPts val="1200"/>
              </a:spcBef>
              <a:defRPr sz="2850"/>
            </a:pPr>
            <a:r>
              <a:rPr dirty="0"/>
              <a:t>The </a:t>
            </a:r>
            <a:r>
              <a:rPr b="1" dirty="0"/>
              <a:t>Variable Conversion Elements</a:t>
            </a:r>
            <a:r>
              <a:rPr dirty="0"/>
              <a:t> converts the output to a more useable form for a given application.</a:t>
            </a:r>
          </a:p>
          <a:p>
            <a:pPr marL="762000" lvl="1" indent="-381000" defTabSz="438150">
              <a:spcBef>
                <a:spcPts val="1200"/>
              </a:spcBef>
              <a:defRPr sz="2850"/>
            </a:pPr>
            <a:r>
              <a:rPr dirty="0"/>
              <a:t>E.g. Bridge Circuit for converting a strain gauges resistance to a change in voltage.</a:t>
            </a:r>
          </a:p>
          <a:p>
            <a:pPr marL="381000" indent="-381000" defTabSz="438150">
              <a:spcBef>
                <a:spcPts val="1200"/>
              </a:spcBef>
              <a:defRPr sz="2850"/>
            </a:pPr>
            <a:r>
              <a:rPr dirty="0"/>
              <a:t>A combination of the Sensor and the Variable Conversion Element form a </a:t>
            </a:r>
            <a:r>
              <a:rPr b="1" dirty="0"/>
              <a:t>Transducer.</a:t>
            </a:r>
          </a:p>
        </p:txBody>
      </p:sp>
      <p:pic>
        <p:nvPicPr>
          <p:cNvPr id="168" name="pasted-image.png"/>
          <p:cNvPicPr>
            <a:picLocks noChangeAspect="1"/>
          </p:cNvPicPr>
          <p:nvPr/>
        </p:nvPicPr>
        <p:blipFill>
          <a:blip r:embed="rId2">
            <a:extLst/>
          </a:blip>
          <a:srcRect r="1013" b="14690"/>
          <a:stretch>
            <a:fillRect/>
          </a:stretch>
        </p:blipFill>
        <p:spPr>
          <a:xfrm>
            <a:off x="1316789" y="1530076"/>
            <a:ext cx="10080549" cy="4696346"/>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p>
            <a:r>
              <a:t>Systems of Measurement</a:t>
            </a:r>
          </a:p>
        </p:txBody>
      </p:sp>
      <p:sp>
        <p:nvSpPr>
          <p:cNvPr id="171" name="Shape 171"/>
          <p:cNvSpPr>
            <a:spLocks noGrp="1"/>
          </p:cNvSpPr>
          <p:nvPr>
            <p:ph type="body" sz="half" idx="1"/>
          </p:nvPr>
        </p:nvSpPr>
        <p:spPr>
          <a:xfrm>
            <a:off x="460027" y="6115859"/>
            <a:ext cx="12084746" cy="3246208"/>
          </a:xfrm>
          <a:prstGeom prst="rect">
            <a:avLst/>
          </a:prstGeom>
        </p:spPr>
        <p:txBody>
          <a:bodyPr/>
          <a:lstStyle/>
          <a:p>
            <a:pPr marL="381000" indent="-381000" defTabSz="438150">
              <a:spcBef>
                <a:spcPts val="3100"/>
              </a:spcBef>
              <a:defRPr sz="2850"/>
            </a:pPr>
            <a:r>
              <a:rPr dirty="0"/>
              <a:t>The</a:t>
            </a:r>
            <a:r>
              <a:rPr b="1" dirty="0"/>
              <a:t> Signal processing elements</a:t>
            </a:r>
            <a:r>
              <a:rPr dirty="0"/>
              <a:t> is used to improve the quality of the output of the measurement system. </a:t>
            </a:r>
          </a:p>
          <a:p>
            <a:pPr marL="762000" lvl="1" indent="-381000" defTabSz="438150">
              <a:spcBef>
                <a:spcPts val="3100"/>
              </a:spcBef>
              <a:defRPr sz="2850"/>
            </a:pPr>
            <a:r>
              <a:rPr dirty="0"/>
              <a:t>E.g. Electronic Amplifier: improves the sensitivity and resolution of measurement; </a:t>
            </a:r>
          </a:p>
          <a:p>
            <a:pPr marL="762000" lvl="1" indent="-381000" defTabSz="438150">
              <a:spcBef>
                <a:spcPts val="3100"/>
              </a:spcBef>
              <a:defRPr sz="2850"/>
            </a:pPr>
            <a:r>
              <a:rPr dirty="0"/>
              <a:t>Filters for reducing induced noise in the output.</a:t>
            </a:r>
          </a:p>
        </p:txBody>
      </p:sp>
      <p:pic>
        <p:nvPicPr>
          <p:cNvPr id="172" name="pasted-image.png"/>
          <p:cNvPicPr>
            <a:picLocks noChangeAspect="1"/>
          </p:cNvPicPr>
          <p:nvPr/>
        </p:nvPicPr>
        <p:blipFill>
          <a:blip r:embed="rId2">
            <a:extLst/>
          </a:blip>
          <a:srcRect r="1013" b="14690"/>
          <a:stretch>
            <a:fillRect/>
          </a:stretch>
        </p:blipFill>
        <p:spPr>
          <a:xfrm>
            <a:off x="1316789" y="1530076"/>
            <a:ext cx="10080549" cy="4696346"/>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r>
              <a:t>Systems of Measurement</a:t>
            </a:r>
          </a:p>
        </p:txBody>
      </p:sp>
      <p:sp>
        <p:nvSpPr>
          <p:cNvPr id="175" name="Shape 175"/>
          <p:cNvSpPr>
            <a:spLocks noGrp="1"/>
          </p:cNvSpPr>
          <p:nvPr>
            <p:ph type="body" sz="half" idx="1"/>
          </p:nvPr>
        </p:nvSpPr>
        <p:spPr>
          <a:xfrm>
            <a:off x="460027" y="6115859"/>
            <a:ext cx="12084746" cy="3246208"/>
          </a:xfrm>
          <a:prstGeom prst="rect">
            <a:avLst/>
          </a:prstGeom>
        </p:spPr>
        <p:txBody>
          <a:bodyPr/>
          <a:lstStyle/>
          <a:p>
            <a:r>
              <a:rPr dirty="0"/>
              <a:t>The </a:t>
            </a:r>
            <a:r>
              <a:rPr b="1" dirty="0"/>
              <a:t>Signal Transmission</a:t>
            </a:r>
            <a:r>
              <a:rPr dirty="0"/>
              <a:t> is used to transmit the measurement output to a ‘remote’ location.</a:t>
            </a:r>
          </a:p>
          <a:p>
            <a:pPr lvl="1"/>
            <a:r>
              <a:rPr dirty="0"/>
              <a:t> E.g. Single or </a:t>
            </a:r>
            <a:r>
              <a:rPr dirty="0" err="1"/>
              <a:t>multicored</a:t>
            </a:r>
            <a:r>
              <a:rPr dirty="0"/>
              <a:t> cable, fiber-optic cables, wireless media such as GSM, Blue Tooth, etc.</a:t>
            </a:r>
          </a:p>
        </p:txBody>
      </p:sp>
      <p:pic>
        <p:nvPicPr>
          <p:cNvPr id="176" name="pasted-image.png"/>
          <p:cNvPicPr>
            <a:picLocks noChangeAspect="1"/>
          </p:cNvPicPr>
          <p:nvPr/>
        </p:nvPicPr>
        <p:blipFill>
          <a:blip r:embed="rId2">
            <a:extLst/>
          </a:blip>
          <a:srcRect r="1013" b="14690"/>
          <a:stretch>
            <a:fillRect/>
          </a:stretch>
        </p:blipFill>
        <p:spPr>
          <a:xfrm>
            <a:off x="1316789" y="1530076"/>
            <a:ext cx="10080549" cy="4696346"/>
          </a:xfrm>
          <a:prstGeom prst="rect">
            <a:avLst/>
          </a:prstGeom>
          <a:ln w="12700">
            <a:miter lim="400000"/>
          </a:ln>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14336</TotalTime>
  <Words>4053</Words>
  <Application>Microsoft Office PowerPoint</Application>
  <PresentationFormat>Custom</PresentationFormat>
  <Paragraphs>355</Paragraphs>
  <Slides>58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Calibri</vt:lpstr>
      <vt:lpstr>Didot</vt:lpstr>
      <vt:lpstr>Helvetica</vt:lpstr>
      <vt:lpstr>Helvetica Neue</vt:lpstr>
      <vt:lpstr>Palatino</vt:lpstr>
      <vt:lpstr>Times</vt:lpstr>
      <vt:lpstr>Times New Roman</vt:lpstr>
      <vt:lpstr>Zapf Dingbats</vt:lpstr>
      <vt:lpstr>Editorial</vt:lpstr>
      <vt:lpstr>Taught By:  Daniel Opoku (Ph.D.)</vt:lpstr>
      <vt:lpstr>Systems of Measurement</vt:lpstr>
      <vt:lpstr>Systems of Measurement</vt:lpstr>
      <vt:lpstr>Systems of Measurement</vt:lpstr>
      <vt:lpstr>Systems of Measurement</vt:lpstr>
      <vt:lpstr>Systems of Measurement</vt:lpstr>
      <vt:lpstr>Systems of Measurement</vt:lpstr>
      <vt:lpstr>Systems of Measurement</vt:lpstr>
      <vt:lpstr>Systems of Measurement</vt:lpstr>
      <vt:lpstr>Systems of Measurement</vt:lpstr>
      <vt:lpstr> Choosing Appropriate Measuring Instruments</vt:lpstr>
      <vt:lpstr> Choosing Appropriate Measuring Instruments</vt:lpstr>
      <vt:lpstr> Choosing Appropriate Measuring Instruments</vt:lpstr>
      <vt:lpstr> Applications of Measurement Systems</vt:lpstr>
      <vt:lpstr>Instrument Types and Performance Characteristics [Active and Passive Instruments]</vt:lpstr>
      <vt:lpstr>Instrument Types and Performance Characteristics [Active and Passive Instruments]</vt:lpstr>
      <vt:lpstr>Instrument Types and Performance Characteristics [Null-Type and Deflection-Type Instruments]</vt:lpstr>
      <vt:lpstr>Instrument Types and Performance Characteristics [Null-Type and Deflection-Type Instruments]</vt:lpstr>
      <vt:lpstr>Instrument Types and Performance Characteristics [Analogue and Digital Instruments]</vt:lpstr>
      <vt:lpstr>Instrument Types and Performance Characteristics [Analogue and Digital Instruments]</vt:lpstr>
      <vt:lpstr>Instrument Types and Performance Characteristics [Indicating Instruments and Instruments with a Signal Output ]</vt:lpstr>
      <vt:lpstr>Instrument Types and Performance Characteristics [Smart and Non-smart Instruments ]</vt:lpstr>
      <vt:lpstr>Static Characteristics of Instruments  [Intro]</vt:lpstr>
      <vt:lpstr>Static Characteristics of Instruments  [Intro]</vt:lpstr>
      <vt:lpstr>Static Characteristics of Instruments  [Intro]</vt:lpstr>
      <vt:lpstr>Static Characteristics of Instruments  [Intro]</vt:lpstr>
      <vt:lpstr>Static Characteristics of Instruments  [Accuracy and Inaccuracy (Measurement Uncertainty) ]</vt:lpstr>
      <vt:lpstr>Static Characteristics of Instruments  [Accuracy and Inaccuracy (Measurement Uncertainty) ]</vt:lpstr>
      <vt:lpstr>Static Characteristics of Instruments  [Precision/Repeatability/Reproducibility]</vt:lpstr>
      <vt:lpstr>Static Characteristics of Instruments  [Accuracy Verses Precision]</vt:lpstr>
      <vt:lpstr>Static Characteristics of Instruments  [Tolerance]</vt:lpstr>
      <vt:lpstr>Static Characteristics of Instruments  [Tolerance]</vt:lpstr>
      <vt:lpstr>Static Characteristics of Instruments  [Range and Span]</vt:lpstr>
      <vt:lpstr>Static Characteristics of Instruments  [Linearity/Non-Linearity]</vt:lpstr>
      <vt:lpstr>Static Characteristics of Instruments  [Sensitivity/Scale Factor]</vt:lpstr>
      <vt:lpstr>Static Characteristics of Instruments  [Sensitivity/Scale Factor]</vt:lpstr>
      <vt:lpstr>Static Characteristics of Instruments  [Threshold ]</vt:lpstr>
      <vt:lpstr>Static Characteristics of Instruments  [Resolution ]</vt:lpstr>
      <vt:lpstr>Static Characteristics of Instruments  [Sensitivity to Disturbance]</vt:lpstr>
      <vt:lpstr>Static Characteristics of Instruments  [Sensitivity to Disturbance]</vt:lpstr>
      <vt:lpstr>Static Characteristics of Instruments  [Sensitivity to Disturbance]</vt:lpstr>
      <vt:lpstr>Static Characteristics of Instruments  [Sensitivity to Disturbance]</vt:lpstr>
      <vt:lpstr>Static Characteristics of Instruments  [Sensitivity to Disturbance]</vt:lpstr>
      <vt:lpstr>Static Characteristics of Instruments  [Sensitivity to Disturbance]</vt:lpstr>
      <vt:lpstr>Quiz 1 (6 mins)</vt:lpstr>
      <vt:lpstr>Static Characteristics of Instruments  [Hysteresis Effects and Dead Space]</vt:lpstr>
      <vt:lpstr>Static Characteristics of Instruments  [Hysteresis Effects and Dead Space]</vt:lpstr>
      <vt:lpstr>Static Characteristics of Instruments  [Dynamic Characteristics]</vt:lpstr>
      <vt:lpstr>Static Characteristics of Instruments  [Dynamic Characteristics]</vt:lpstr>
      <vt:lpstr>Dynamic Characteristics of Instruments  [Zero-Order Instrument]</vt:lpstr>
      <vt:lpstr>Dynamic Characteristics of Instruments  [First-Order Instrument]</vt:lpstr>
      <vt:lpstr>Dynamic Characteristics of Instruments  [Second-Order Instrument]</vt:lpstr>
      <vt:lpstr>Dynamic Characteristics of Instruments  [Second-Order Instrument]</vt:lpstr>
      <vt:lpstr>Dynamic Characteristics of Instruments  [Second-Order Instrument]</vt:lpstr>
      <vt:lpstr>Dynamic Characteristics of Instruments  [Second-Order Instrument ]</vt:lpstr>
      <vt:lpstr>Dynamic Characteristics of Instruments  [Second-Order Instrument ]</vt:lpstr>
      <vt:lpstr>CALCULATION OF COMPLEX POWER</vt:lpstr>
      <vt:lpstr>Quiz 1 (Write only answers) – 5 Mins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Taught By:  Daniel Opoku (Ph.D.)</dc:title>
  <cp:lastModifiedBy>Osfield Gaga</cp:lastModifiedBy>
  <cp:revision>24</cp:revision>
  <dcterms:modified xsi:type="dcterms:W3CDTF">2020-02-23T09:28:31Z</dcterms:modified>
</cp:coreProperties>
</file>